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4"/>
  </p:notesMasterIdLst>
  <p:sldIdLst>
    <p:sldId id="256" r:id="rId2"/>
    <p:sldId id="273" r:id="rId3"/>
    <p:sldId id="274" r:id="rId4"/>
    <p:sldId id="258" r:id="rId5"/>
    <p:sldId id="265" r:id="rId6"/>
    <p:sldId id="290" r:id="rId7"/>
    <p:sldId id="291" r:id="rId8"/>
    <p:sldId id="259" r:id="rId9"/>
    <p:sldId id="266" r:id="rId10"/>
    <p:sldId id="285" r:id="rId11"/>
    <p:sldId id="277" r:id="rId12"/>
    <p:sldId id="282" r:id="rId13"/>
    <p:sldId id="278" r:id="rId14"/>
    <p:sldId id="289" r:id="rId15"/>
    <p:sldId id="281" r:id="rId16"/>
    <p:sldId id="260" r:id="rId17"/>
    <p:sldId id="276" r:id="rId18"/>
    <p:sldId id="267" r:id="rId19"/>
    <p:sldId id="279" r:id="rId20"/>
    <p:sldId id="280" r:id="rId21"/>
    <p:sldId id="283" r:id="rId22"/>
    <p:sldId id="284" r:id="rId23"/>
    <p:sldId id="261" r:id="rId24"/>
    <p:sldId id="262" r:id="rId25"/>
    <p:sldId id="263" r:id="rId26"/>
    <p:sldId id="264" r:id="rId27"/>
    <p:sldId id="293" r:id="rId28"/>
    <p:sldId id="292" r:id="rId29"/>
    <p:sldId id="286" r:id="rId30"/>
    <p:sldId id="288" r:id="rId31"/>
    <p:sldId id="287"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503"/>
    <a:srgbClr val="D40499"/>
    <a:srgbClr val="D42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8F588-58EE-4086-A2DD-45635043B6F1}" type="datetimeFigureOut">
              <a:rPr lang="lv-LV" smtClean="0"/>
              <a:t>18.03.2022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BE13-C9AF-41EB-BB57-95B7DF23D69A}" type="slidenum">
              <a:rPr lang="lv-LV" smtClean="0"/>
              <a:t>‹#›</a:t>
            </a:fld>
            <a:endParaRPr lang="lv-LV"/>
          </a:p>
        </p:txBody>
      </p:sp>
    </p:spTree>
    <p:extLst>
      <p:ext uri="{BB962C8B-B14F-4D97-AF65-F5344CB8AC3E}">
        <p14:creationId xmlns:p14="http://schemas.microsoft.com/office/powerpoint/2010/main" val="334611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64FBE13-C9AF-41EB-BB57-95B7DF23D69A}" type="slidenum">
              <a:rPr lang="lv-LV" smtClean="0"/>
              <a:t>1</a:t>
            </a:fld>
            <a:endParaRPr lang="lv-LV"/>
          </a:p>
        </p:txBody>
      </p:sp>
    </p:spTree>
    <p:extLst>
      <p:ext uri="{BB962C8B-B14F-4D97-AF65-F5344CB8AC3E}">
        <p14:creationId xmlns:p14="http://schemas.microsoft.com/office/powerpoint/2010/main" val="28038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p>
        </p:txBody>
      </p:sp>
      <p:sp>
        <p:nvSpPr>
          <p:cNvPr id="4" name="Slide Number Placeholder 3"/>
          <p:cNvSpPr>
            <a:spLocks noGrp="1"/>
          </p:cNvSpPr>
          <p:nvPr>
            <p:ph type="sldNum" sz="quarter" idx="10"/>
          </p:nvPr>
        </p:nvSpPr>
        <p:spPr/>
        <p:txBody>
          <a:bodyPr/>
          <a:lstStyle/>
          <a:p>
            <a:fld id="{964FBE13-C9AF-41EB-BB57-95B7DF23D69A}" type="slidenum">
              <a:rPr lang="lv-LV" smtClean="0"/>
              <a:t>4</a:t>
            </a:fld>
            <a:endParaRPr lang="lv-LV"/>
          </a:p>
        </p:txBody>
      </p:sp>
    </p:spTree>
    <p:extLst>
      <p:ext uri="{BB962C8B-B14F-4D97-AF65-F5344CB8AC3E}">
        <p14:creationId xmlns:p14="http://schemas.microsoft.com/office/powerpoint/2010/main" val="216546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64FBE13-C9AF-41EB-BB57-95B7DF23D69A}" type="slidenum">
              <a:rPr lang="lv-LV" smtClean="0"/>
              <a:t>8</a:t>
            </a:fld>
            <a:endParaRPr lang="lv-LV"/>
          </a:p>
        </p:txBody>
      </p:sp>
    </p:spTree>
    <p:extLst>
      <p:ext uri="{BB962C8B-B14F-4D97-AF65-F5344CB8AC3E}">
        <p14:creationId xmlns:p14="http://schemas.microsoft.com/office/powerpoint/2010/main" val="28819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Unit 1C</a:t>
            </a:r>
          </a:p>
        </p:txBody>
      </p:sp>
      <p:sp>
        <p:nvSpPr>
          <p:cNvPr id="4" name="Slide Number Placeholder 3"/>
          <p:cNvSpPr>
            <a:spLocks noGrp="1"/>
          </p:cNvSpPr>
          <p:nvPr>
            <p:ph type="sldNum" sz="quarter" idx="10"/>
          </p:nvPr>
        </p:nvSpPr>
        <p:spPr/>
        <p:txBody>
          <a:bodyPr/>
          <a:lstStyle/>
          <a:p>
            <a:fld id="{964FBE13-C9AF-41EB-BB57-95B7DF23D69A}" type="slidenum">
              <a:rPr lang="lv-LV" smtClean="0"/>
              <a:t>10</a:t>
            </a:fld>
            <a:endParaRPr lang="lv-LV"/>
          </a:p>
        </p:txBody>
      </p:sp>
    </p:spTree>
    <p:extLst>
      <p:ext uri="{BB962C8B-B14F-4D97-AF65-F5344CB8AC3E}">
        <p14:creationId xmlns:p14="http://schemas.microsoft.com/office/powerpoint/2010/main" val="408254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https://www.superteachertools.us/spinner/</a:t>
            </a:r>
          </a:p>
        </p:txBody>
      </p:sp>
      <p:sp>
        <p:nvSpPr>
          <p:cNvPr id="4" name="Slide Number Placeholder 3"/>
          <p:cNvSpPr>
            <a:spLocks noGrp="1"/>
          </p:cNvSpPr>
          <p:nvPr>
            <p:ph type="sldNum" sz="quarter" idx="10"/>
          </p:nvPr>
        </p:nvSpPr>
        <p:spPr/>
        <p:txBody>
          <a:bodyPr/>
          <a:lstStyle/>
          <a:p>
            <a:fld id="{964FBE13-C9AF-41EB-BB57-95B7DF23D69A}" type="slidenum">
              <a:rPr lang="lv-LV" smtClean="0"/>
              <a:t>19</a:t>
            </a:fld>
            <a:endParaRPr lang="lv-LV"/>
          </a:p>
        </p:txBody>
      </p:sp>
    </p:spTree>
    <p:extLst>
      <p:ext uri="{BB962C8B-B14F-4D97-AF65-F5344CB8AC3E}">
        <p14:creationId xmlns:p14="http://schemas.microsoft.com/office/powerpoint/2010/main" val="81231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I would not </a:t>
            </a:r>
            <a:r>
              <a:rPr lang="en-US" sz="1200" dirty="0">
                <a:latin typeface="Arial" panose="020B0604020202020204" pitchFamily="34" charset="0"/>
                <a:cs typeface="Arial" panose="020B0604020202020204" pitchFamily="34" charset="0"/>
              </a:rPr>
              <a:t>recommend using this game with classes where students do not know each other as well as being careful with the content. It should be emphasized before playing the game that the students are not going to use offensive language and write the things that are inappropriate at school. Therefore, this game is more suitable for older students rather than teenagers. </a:t>
            </a:r>
            <a:endParaRPr lang="lv-LV" sz="1200" dirty="0">
              <a:latin typeface="Arial" panose="020B0604020202020204" pitchFamily="34" charset="0"/>
              <a:cs typeface="Arial" panose="020B0604020202020204" pitchFamily="34" charset="0"/>
            </a:endParaRPr>
          </a:p>
          <a:p>
            <a:endParaRPr lang="lv-LV" dirty="0"/>
          </a:p>
        </p:txBody>
      </p:sp>
      <p:sp>
        <p:nvSpPr>
          <p:cNvPr id="4" name="Slide Number Placeholder 3"/>
          <p:cNvSpPr>
            <a:spLocks noGrp="1"/>
          </p:cNvSpPr>
          <p:nvPr>
            <p:ph type="sldNum" sz="quarter" idx="10"/>
          </p:nvPr>
        </p:nvSpPr>
        <p:spPr/>
        <p:txBody>
          <a:bodyPr/>
          <a:lstStyle/>
          <a:p>
            <a:fld id="{964FBE13-C9AF-41EB-BB57-95B7DF23D69A}" type="slidenum">
              <a:rPr lang="lv-LV" smtClean="0"/>
              <a:t>21</a:t>
            </a:fld>
            <a:endParaRPr lang="lv-LV"/>
          </a:p>
        </p:txBody>
      </p:sp>
    </p:spTree>
    <p:extLst>
      <p:ext uri="{BB962C8B-B14F-4D97-AF65-F5344CB8AC3E}">
        <p14:creationId xmlns:p14="http://schemas.microsoft.com/office/powerpoint/2010/main" val="320768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64FBE13-C9AF-41EB-BB57-95B7DF23D69A}" type="slidenum">
              <a:rPr lang="lv-LV" smtClean="0"/>
              <a:t>31</a:t>
            </a:fld>
            <a:endParaRPr lang="lv-LV"/>
          </a:p>
        </p:txBody>
      </p:sp>
    </p:spTree>
    <p:extLst>
      <p:ext uri="{BB962C8B-B14F-4D97-AF65-F5344CB8AC3E}">
        <p14:creationId xmlns:p14="http://schemas.microsoft.com/office/powerpoint/2010/main" val="1671114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DBA2F52-FE71-468D-A794-5214B1EB2E9B}" type="datetimeFigureOut">
              <a:rPr lang="lv-LV" smtClean="0"/>
              <a:t>18.03.2022</a:t>
            </a:fld>
            <a:endParaRPr lang="lv-LV"/>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lv-LV"/>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6654555-B657-4560-8B05-8D28AC6A89E2}" type="slidenum">
              <a:rPr lang="lv-LV" smtClean="0"/>
              <a:t>‹#›</a:t>
            </a:fld>
            <a:endParaRPr lang="lv-LV"/>
          </a:p>
        </p:txBody>
      </p:sp>
    </p:spTree>
    <p:extLst>
      <p:ext uri="{BB962C8B-B14F-4D97-AF65-F5344CB8AC3E}">
        <p14:creationId xmlns:p14="http://schemas.microsoft.com/office/powerpoint/2010/main" val="13528297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2F52-FE71-468D-A794-5214B1EB2E9B}" type="datetimeFigureOut">
              <a:rPr lang="lv-LV" smtClean="0"/>
              <a:t>18.03.2022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420528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2F52-FE71-468D-A794-5214B1EB2E9B}" type="datetimeFigureOut">
              <a:rPr lang="lv-LV" smtClean="0"/>
              <a:t>18.03.2022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402935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2F52-FE71-468D-A794-5214B1EB2E9B}" type="datetimeFigureOut">
              <a:rPr lang="lv-LV" smtClean="0"/>
              <a:t>18.03.2022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4915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7DBA2F52-FE71-468D-A794-5214B1EB2E9B}" type="datetimeFigureOut">
              <a:rPr lang="lv-LV" smtClean="0"/>
              <a:t>18.03.2022</a:t>
            </a:fld>
            <a:endParaRPr lang="lv-LV"/>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lv-LV"/>
          </a:p>
        </p:txBody>
      </p:sp>
      <p:sp>
        <p:nvSpPr>
          <p:cNvPr id="6" name="Slide Number Placeholder 5"/>
          <p:cNvSpPr>
            <a:spLocks noGrp="1"/>
          </p:cNvSpPr>
          <p:nvPr>
            <p:ph type="sldNum" sz="quarter" idx="12"/>
          </p:nvPr>
        </p:nvSpPr>
        <p:spPr>
          <a:xfrm>
            <a:off x="8604504" y="5212080"/>
            <a:ext cx="2112264" cy="228600"/>
          </a:xfrm>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35547317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A2F52-FE71-468D-A794-5214B1EB2E9B}" type="datetimeFigureOut">
              <a:rPr lang="lv-LV" smtClean="0"/>
              <a:t>18.03.2022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17764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BA2F52-FE71-468D-A794-5214B1EB2E9B}" type="datetimeFigureOut">
              <a:rPr lang="lv-LV" smtClean="0"/>
              <a:t>18.03.2022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2738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BA2F52-FE71-468D-A794-5214B1EB2E9B}" type="datetimeFigureOut">
              <a:rPr lang="lv-LV" smtClean="0"/>
              <a:t>18.03.2022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95794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2F52-FE71-468D-A794-5214B1EB2E9B}" type="datetimeFigureOut">
              <a:rPr lang="lv-LV" smtClean="0"/>
              <a:t>18.03.2022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26654555-B657-4560-8B05-8D28AC6A89E2}" type="slidenum">
              <a:rPr lang="lv-LV" smtClean="0"/>
              <a:t>‹#›</a:t>
            </a:fld>
            <a:endParaRPr lang="lv-LV"/>
          </a:p>
        </p:txBody>
      </p:sp>
    </p:spTree>
    <p:extLst>
      <p:ext uri="{BB962C8B-B14F-4D97-AF65-F5344CB8AC3E}">
        <p14:creationId xmlns:p14="http://schemas.microsoft.com/office/powerpoint/2010/main" val="81158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DBA2F52-FE71-468D-A794-5214B1EB2E9B}" type="datetimeFigureOut">
              <a:rPr lang="lv-LV" smtClean="0"/>
              <a:t>18.03.2022</a:t>
            </a:fld>
            <a:endParaRPr lang="lv-LV"/>
          </a:p>
        </p:txBody>
      </p:sp>
      <p:sp>
        <p:nvSpPr>
          <p:cNvPr id="9" name="Footer Placeholder 8"/>
          <p:cNvSpPr>
            <a:spLocks noGrp="1"/>
          </p:cNvSpPr>
          <p:nvPr>
            <p:ph type="ftr" sz="quarter" idx="11"/>
          </p:nvPr>
        </p:nvSpPr>
        <p:spPr/>
        <p:txBody>
          <a:bodyPr/>
          <a:lstStyle>
            <a:lvl1pPr algn="r">
              <a:defRPr/>
            </a:lvl1pPr>
          </a:lstStyle>
          <a:p>
            <a:endParaRPr lang="lv-LV"/>
          </a:p>
        </p:txBody>
      </p:sp>
      <p:sp>
        <p:nvSpPr>
          <p:cNvPr id="11" name="Slide Number Placeholder 10"/>
          <p:cNvSpPr>
            <a:spLocks noGrp="1"/>
          </p:cNvSpPr>
          <p:nvPr>
            <p:ph type="sldNum" sz="quarter" idx="12"/>
          </p:nvPr>
        </p:nvSpPr>
        <p:spPr>
          <a:xfrm>
            <a:off x="10396728" y="6227064"/>
            <a:ext cx="1463040" cy="256032"/>
          </a:xfrm>
        </p:spPr>
        <p:txBody>
          <a:bodyPr/>
          <a:lstStyle/>
          <a:p>
            <a:fld id="{26654555-B657-4560-8B05-8D28AC6A89E2}" type="slidenum">
              <a:rPr lang="lv-LV" smtClean="0"/>
              <a:t>‹#›</a:t>
            </a:fld>
            <a:endParaRPr lang="lv-LV"/>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607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7DBA2F52-FE71-468D-A794-5214B1EB2E9B}" type="datetimeFigureOut">
              <a:rPr lang="lv-LV" smtClean="0"/>
              <a:t>18.03.2022</a:t>
            </a:fld>
            <a:endParaRPr lang="lv-LV"/>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lv-LV"/>
          </a:p>
        </p:txBody>
      </p:sp>
      <p:sp>
        <p:nvSpPr>
          <p:cNvPr id="7" name="Slide Number Placeholder 6"/>
          <p:cNvSpPr>
            <a:spLocks noGrp="1"/>
          </p:cNvSpPr>
          <p:nvPr>
            <p:ph type="sldNum" sz="quarter" idx="12"/>
          </p:nvPr>
        </p:nvSpPr>
        <p:spPr>
          <a:xfrm>
            <a:off x="10396728" y="6227064"/>
            <a:ext cx="1463040" cy="256032"/>
          </a:xfrm>
        </p:spPr>
        <p:txBody>
          <a:bodyPr/>
          <a:lstStyle/>
          <a:p>
            <a:fld id="{26654555-B657-4560-8B05-8D28AC6A89E2}" type="slidenum">
              <a:rPr lang="lv-LV" smtClean="0"/>
              <a:t>‹#›</a:t>
            </a:fld>
            <a:endParaRPr lang="lv-LV"/>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168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DBA2F52-FE71-468D-A794-5214B1EB2E9B}" type="datetimeFigureOut">
              <a:rPr lang="lv-LV" smtClean="0"/>
              <a:t>18.03.2022</a:t>
            </a:fld>
            <a:endParaRPr lang="lv-LV"/>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lv-LV"/>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6654555-B657-4560-8B05-8D28AC6A89E2}" type="slidenum">
              <a:rPr lang="lv-LV" smtClean="0"/>
              <a:t>‹#›</a:t>
            </a:fld>
            <a:endParaRPr lang="lv-LV"/>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8090135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vimeo.com/4960525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imeo.com/4960514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liphtml5.com/nwhr/prsh/basi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910455-64FB-45A4-9FA0-7771A7A3C6DE}"/>
              </a:ext>
            </a:extLst>
          </p:cNvPr>
          <p:cNvSpPr>
            <a:spLocks noGrp="1"/>
          </p:cNvSpPr>
          <p:nvPr>
            <p:ph type="ctrTitle"/>
          </p:nvPr>
        </p:nvSpPr>
        <p:spPr>
          <a:xfrm>
            <a:off x="1880363" y="2548463"/>
            <a:ext cx="9068586" cy="2590800"/>
          </a:xfrm>
        </p:spPr>
        <p:txBody>
          <a:bodyPr>
            <a:normAutofit fontScale="90000"/>
          </a:bodyPr>
          <a:lstStyle/>
          <a:p>
            <a:r>
              <a:rPr lang="en-GB" b="1" dirty="0"/>
              <a:t>The Engage-Study-Activate Method of Teaching</a:t>
            </a:r>
            <a:br>
              <a:rPr lang="lv-LV" dirty="0"/>
            </a:br>
            <a:endParaRPr lang="lv-LV" sz="7200" dirty="0"/>
          </a:p>
        </p:txBody>
      </p:sp>
      <p:sp>
        <p:nvSpPr>
          <p:cNvPr id="3" name="Apakšvirsraksts 2">
            <a:extLst>
              <a:ext uri="{FF2B5EF4-FFF2-40B4-BE49-F238E27FC236}">
                <a16:creationId xmlns:a16="http://schemas.microsoft.com/office/drawing/2014/main" id="{FBAED50D-15C9-4D9F-9D0D-4A55E9B91FAC}"/>
              </a:ext>
            </a:extLst>
          </p:cNvPr>
          <p:cNvSpPr>
            <a:spLocks noGrp="1"/>
          </p:cNvSpPr>
          <p:nvPr>
            <p:ph type="subTitle" idx="1"/>
          </p:nvPr>
        </p:nvSpPr>
        <p:spPr>
          <a:xfrm>
            <a:off x="1564362" y="4682061"/>
            <a:ext cx="9142108" cy="1159445"/>
          </a:xfrm>
        </p:spPr>
        <p:txBody>
          <a:bodyPr>
            <a:noAutofit/>
          </a:bodyPr>
          <a:lstStyle/>
          <a:p>
            <a:r>
              <a:rPr lang="en-US" sz="2000" b="1" noProof="1"/>
              <a:t>Rīgas Valsts 3.ģimnāzija</a:t>
            </a:r>
          </a:p>
          <a:p>
            <a:r>
              <a:rPr lang="en-US" sz="2000" b="1" noProof="1"/>
              <a:t>Inta Augustāne, Jūlija Očeretnaja</a:t>
            </a:r>
          </a:p>
          <a:p>
            <a:endParaRPr lang="lv-LV" sz="2400" dirty="0"/>
          </a:p>
        </p:txBody>
      </p:sp>
      <p:sp>
        <p:nvSpPr>
          <p:cNvPr id="4" name="Rectangle 3">
            <a:extLst>
              <a:ext uri="{FF2B5EF4-FFF2-40B4-BE49-F238E27FC236}">
                <a16:creationId xmlns:a16="http://schemas.microsoft.com/office/drawing/2014/main" id="{924083ED-0205-4B66-A141-A04D3FCADA1D}"/>
              </a:ext>
            </a:extLst>
          </p:cNvPr>
          <p:cNvSpPr/>
          <p:nvPr/>
        </p:nvSpPr>
        <p:spPr>
          <a:xfrm>
            <a:off x="5095064" y="1377434"/>
            <a:ext cx="1891865" cy="369332"/>
          </a:xfrm>
          <a:prstGeom prst="rect">
            <a:avLst/>
          </a:prstGeom>
        </p:spPr>
        <p:txBody>
          <a:bodyPr wrap="none">
            <a:spAutoFit/>
          </a:bodyPr>
          <a:lstStyle/>
          <a:p>
            <a:r>
              <a:rPr lang="lv-LV" b="1" noProof="1"/>
              <a:t>  </a:t>
            </a:r>
            <a:r>
              <a:rPr lang="en-US" b="1" noProof="1"/>
              <a:t>March 18th 2022</a:t>
            </a:r>
          </a:p>
        </p:txBody>
      </p:sp>
    </p:spTree>
    <p:extLst>
      <p:ext uri="{BB962C8B-B14F-4D97-AF65-F5344CB8AC3E}">
        <p14:creationId xmlns:p14="http://schemas.microsoft.com/office/powerpoint/2010/main" val="155408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A</a:t>
            </a:r>
            <a:endParaRPr lang="lv-LV"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55000" lnSpcReduction="20000"/>
          </a:bodyPr>
          <a:lstStyle/>
          <a:p>
            <a:pPr marL="0" indent="0">
              <a:buNone/>
            </a:pPr>
            <a:r>
              <a:rPr lang="lv-LV" sz="7200" b="1" dirty="0">
                <a:solidFill>
                  <a:srgbClr val="FF0000"/>
                </a:solidFill>
                <a:effectLst>
                  <a:outerShdw blurRad="38100" dist="38100" dir="2700000" algn="tl">
                    <a:srgbClr val="000000">
                      <a:alpha val="43137"/>
                    </a:srgbClr>
                  </a:outerShdw>
                </a:effectLst>
              </a:rPr>
              <a:t> </a:t>
            </a:r>
          </a:p>
          <a:p>
            <a:pPr marL="0" indent="0">
              <a:buNone/>
            </a:pPr>
            <a:endParaRPr lang="lv-LV" sz="7200" b="1" dirty="0">
              <a:solidFill>
                <a:srgbClr val="FF0000"/>
              </a:solidFill>
              <a:effectLst>
                <a:outerShdw blurRad="38100" dist="38100" dir="2700000" algn="tl">
                  <a:srgbClr val="000000">
                    <a:alpha val="43137"/>
                  </a:srgbClr>
                </a:outerShdw>
              </a:effectLst>
            </a:endParaRPr>
          </a:p>
          <a:p>
            <a:pPr marL="0" indent="0">
              <a:buNone/>
            </a:pPr>
            <a:r>
              <a:rPr lang="lv-LV" sz="7200" b="1" dirty="0">
                <a:solidFill>
                  <a:srgbClr val="FF0000"/>
                </a:solidFill>
                <a:effectLst>
                  <a:outerShdw blurRad="38100" dist="38100" dir="2700000" algn="tl">
                    <a:srgbClr val="000000">
                      <a:alpha val="43137"/>
                    </a:srgbClr>
                  </a:outerShdw>
                </a:effectLst>
              </a:rPr>
              <a:t>B</a:t>
            </a:r>
          </a:p>
          <a:p>
            <a:pPr marL="0" indent="0">
              <a:buNone/>
            </a:pPr>
            <a:r>
              <a:rPr lang="lv-LV" sz="7200" b="1" dirty="0">
                <a:solidFill>
                  <a:srgbClr val="FF0000"/>
                </a:solidFill>
                <a:effectLst>
                  <a:outerShdw blurRad="38100" dist="38100" dir="2700000" algn="tl">
                    <a:srgbClr val="000000">
                      <a:alpha val="43137"/>
                    </a:srgbClr>
                  </a:outerShdw>
                </a:effectLst>
              </a:rPr>
              <a:t> </a:t>
            </a:r>
          </a:p>
          <a:p>
            <a:pPr marL="0" indent="0">
              <a:buNone/>
            </a:pPr>
            <a:endParaRPr lang="lv-LV" sz="7200" b="1" dirty="0">
              <a:solidFill>
                <a:srgbClr val="FF0000"/>
              </a:solidFill>
              <a:effectLst>
                <a:outerShdw blurRad="38100" dist="38100" dir="2700000" algn="tl">
                  <a:srgbClr val="000000">
                    <a:alpha val="43137"/>
                  </a:srgbClr>
                </a:outerShdw>
              </a:effectLst>
            </a:endParaRPr>
          </a:p>
          <a:p>
            <a:pPr marL="0" indent="0">
              <a:buNone/>
            </a:pPr>
            <a:r>
              <a:rPr lang="lv-LV" sz="7200" b="1" dirty="0">
                <a:solidFill>
                  <a:srgbClr val="FF0000"/>
                </a:solidFill>
                <a:effectLst>
                  <a:outerShdw blurRad="38100" dist="38100" dir="2700000" algn="tl">
                    <a:srgbClr val="000000">
                      <a:alpha val="43137"/>
                    </a:srgbClr>
                  </a:outerShdw>
                </a:effectLst>
              </a:rPr>
              <a:t>C </a:t>
            </a:r>
          </a:p>
        </p:txBody>
      </p:sp>
      <p:pic>
        <p:nvPicPr>
          <p:cNvPr id="4" name="Picture 3"/>
          <p:cNvPicPr>
            <a:picLocks noChangeAspect="1"/>
          </p:cNvPicPr>
          <p:nvPr/>
        </p:nvPicPr>
        <p:blipFill>
          <a:blip r:embed="rId3"/>
          <a:stretch>
            <a:fillRect/>
          </a:stretch>
        </p:blipFill>
        <p:spPr>
          <a:xfrm>
            <a:off x="1717962" y="433290"/>
            <a:ext cx="6480421" cy="2469617"/>
          </a:xfrm>
          <a:prstGeom prst="rect">
            <a:avLst/>
          </a:prstGeom>
        </p:spPr>
      </p:pic>
      <p:pic>
        <p:nvPicPr>
          <p:cNvPr id="5" name="Picture 4"/>
          <p:cNvPicPr>
            <a:picLocks noChangeAspect="1"/>
          </p:cNvPicPr>
          <p:nvPr/>
        </p:nvPicPr>
        <p:blipFill>
          <a:blip r:embed="rId4"/>
          <a:stretch>
            <a:fillRect/>
          </a:stretch>
        </p:blipFill>
        <p:spPr>
          <a:xfrm>
            <a:off x="1717962" y="2975622"/>
            <a:ext cx="6480421" cy="1597666"/>
          </a:xfrm>
          <a:prstGeom prst="rect">
            <a:avLst/>
          </a:prstGeom>
        </p:spPr>
      </p:pic>
      <p:pic>
        <p:nvPicPr>
          <p:cNvPr id="6" name="Picture 5"/>
          <p:cNvPicPr>
            <a:picLocks noChangeAspect="1"/>
          </p:cNvPicPr>
          <p:nvPr/>
        </p:nvPicPr>
        <p:blipFill>
          <a:blip r:embed="rId5"/>
          <a:stretch>
            <a:fillRect/>
          </a:stretch>
        </p:blipFill>
        <p:spPr>
          <a:xfrm>
            <a:off x="1717962" y="4646004"/>
            <a:ext cx="6480421" cy="2030708"/>
          </a:xfrm>
          <a:prstGeom prst="rect">
            <a:avLst/>
          </a:prstGeom>
        </p:spPr>
      </p:pic>
      <p:pic>
        <p:nvPicPr>
          <p:cNvPr id="7" name="Picture 6"/>
          <p:cNvPicPr>
            <a:picLocks noChangeAspect="1"/>
          </p:cNvPicPr>
          <p:nvPr/>
        </p:nvPicPr>
        <p:blipFill>
          <a:blip r:embed="rId6"/>
          <a:stretch>
            <a:fillRect/>
          </a:stretch>
        </p:blipFill>
        <p:spPr>
          <a:xfrm rot="16200000">
            <a:off x="8509119" y="3169300"/>
            <a:ext cx="6315075" cy="586645"/>
          </a:xfrm>
          <a:prstGeom prst="rect">
            <a:avLst/>
          </a:prstGeom>
        </p:spPr>
      </p:pic>
    </p:spTree>
    <p:extLst>
      <p:ext uri="{BB962C8B-B14F-4D97-AF65-F5344CB8AC3E}">
        <p14:creationId xmlns:p14="http://schemas.microsoft.com/office/powerpoint/2010/main" val="53195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00B050"/>
                </a:solidFill>
                <a:effectLst>
                  <a:outerShdw blurRad="38100" dist="38100" dir="2700000" algn="tl">
                    <a:srgbClr val="000000">
                      <a:alpha val="43137"/>
                    </a:srgbClr>
                  </a:outerShdw>
                </a:effectLst>
              </a:rPr>
              <a:t>Sentence Race – Error Correction</a:t>
            </a:r>
          </a:p>
        </p:txBody>
      </p:sp>
      <p:sp>
        <p:nvSpPr>
          <p:cNvPr id="3" name="Content Placeholder 2"/>
          <p:cNvSpPr>
            <a:spLocks noGrp="1"/>
          </p:cNvSpPr>
          <p:nvPr>
            <p:ph idx="1"/>
          </p:nvPr>
        </p:nvSpPr>
        <p:spPr/>
        <p:txBody>
          <a:bodyPr>
            <a:noAutofit/>
          </a:bodyPr>
          <a:lstStyle/>
          <a:p>
            <a:r>
              <a:rPr lang="lv-LV" sz="2000" dirty="0">
                <a:latin typeface="Arial" panose="020B0604020202020204" pitchFamily="34" charset="0"/>
                <a:cs typeface="Arial" panose="020B0604020202020204" pitchFamily="34" charset="0"/>
              </a:rPr>
              <a:t>Ss work in groups of 3 (one student is a teacher/an expert – the one who knows the right answers, the two other Ss compete with each other).</a:t>
            </a:r>
          </a:p>
          <a:p>
            <a:r>
              <a:rPr lang="lv-LV" sz="2000" dirty="0">
                <a:latin typeface="Arial" panose="020B0604020202020204" pitchFamily="34" charset="0"/>
                <a:cs typeface="Arial" panose="020B0604020202020204" pitchFamily="34" charset="0"/>
              </a:rPr>
              <a:t>The student –expert receives the key.</a:t>
            </a:r>
          </a:p>
          <a:p>
            <a:r>
              <a:rPr lang="lv-LV" sz="2000" dirty="0">
                <a:latin typeface="Arial" panose="020B0604020202020204" pitchFamily="34" charset="0"/>
                <a:cs typeface="Arial" panose="020B0604020202020204" pitchFamily="34" charset="0"/>
              </a:rPr>
              <a:t>The two Ss get the cut sentences which they need to correct.</a:t>
            </a:r>
          </a:p>
          <a:p>
            <a:r>
              <a:rPr lang="lv-LV" sz="2000" dirty="0">
                <a:latin typeface="Arial" panose="020B0604020202020204" pitchFamily="34" charset="0"/>
                <a:cs typeface="Arial" panose="020B0604020202020204" pitchFamily="34" charset="0"/>
              </a:rPr>
              <a:t>All the sentences are wrong (based on the topic Ss are covering in their lessons).</a:t>
            </a:r>
          </a:p>
          <a:p>
            <a:r>
              <a:rPr lang="lv-LV" sz="2000" dirty="0">
                <a:latin typeface="Arial" panose="020B0604020202020204" pitchFamily="34" charset="0"/>
                <a:cs typeface="Arial" panose="020B0604020202020204" pitchFamily="34" charset="0"/>
              </a:rPr>
              <a:t>The Ss need to spot and correct mistakes as quickly as possible.</a:t>
            </a:r>
          </a:p>
          <a:p>
            <a:r>
              <a:rPr lang="lv-LV" sz="2000" dirty="0">
                <a:latin typeface="Arial" panose="020B0604020202020204" pitchFamily="34" charset="0"/>
                <a:cs typeface="Arial" panose="020B0604020202020204" pitchFamily="34" charset="0"/>
              </a:rPr>
              <a:t>They correct sentences one by one and give them to the student-expert.</a:t>
            </a:r>
          </a:p>
          <a:p>
            <a:r>
              <a:rPr lang="lv-LV" sz="2000" dirty="0">
                <a:latin typeface="Arial" panose="020B0604020202020204" pitchFamily="34" charset="0"/>
                <a:cs typeface="Arial" panose="020B0604020202020204" pitchFamily="34" charset="0"/>
              </a:rPr>
              <a:t>The student-expert checks the sentences. If the sentence has been corrected, it gets destroyed. If not, then the student gets it back.</a:t>
            </a:r>
          </a:p>
          <a:p>
            <a:r>
              <a:rPr lang="lv-LV" sz="2000" dirty="0">
                <a:latin typeface="Arial" panose="020B0604020202020204" pitchFamily="34" charset="0"/>
                <a:cs typeface="Arial" panose="020B0604020202020204" pitchFamily="34" charset="0"/>
              </a:rPr>
              <a:t>The student who corrects all the sentences faster than their opponent wins. </a:t>
            </a:r>
          </a:p>
        </p:txBody>
      </p:sp>
    </p:spTree>
    <p:extLst>
      <p:ext uri="{BB962C8B-B14F-4D97-AF65-F5344CB8AC3E}">
        <p14:creationId xmlns:p14="http://schemas.microsoft.com/office/powerpoint/2010/main" val="38084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EXAMPLE</a:t>
            </a:r>
          </a:p>
        </p:txBody>
      </p:sp>
      <p:pic>
        <p:nvPicPr>
          <p:cNvPr id="4" name="Content Placeholder 3"/>
          <p:cNvPicPr>
            <a:picLocks noGrp="1" noChangeAspect="1"/>
          </p:cNvPicPr>
          <p:nvPr>
            <p:ph idx="1"/>
          </p:nvPr>
        </p:nvPicPr>
        <p:blipFill>
          <a:blip r:embed="rId2"/>
          <a:stretch>
            <a:fillRect/>
          </a:stretch>
        </p:blipFill>
        <p:spPr>
          <a:xfrm>
            <a:off x="5302699" y="415636"/>
            <a:ext cx="6463247" cy="6104178"/>
          </a:xfrm>
          <a:prstGeom prst="rect">
            <a:avLst/>
          </a:prstGeom>
        </p:spPr>
      </p:pic>
    </p:spTree>
    <p:extLst>
      <p:ext uri="{BB962C8B-B14F-4D97-AF65-F5344CB8AC3E}">
        <p14:creationId xmlns:p14="http://schemas.microsoft.com/office/powerpoint/2010/main" val="272654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ctr"/>
            <a:br>
              <a:rPr lang="lv-LV" b="1" dirty="0">
                <a:solidFill>
                  <a:srgbClr val="00B0F0"/>
                </a:solidFill>
                <a:effectLst>
                  <a:outerShdw blurRad="38100" dist="38100" dir="2700000" algn="tl">
                    <a:srgbClr val="000000">
                      <a:alpha val="43137"/>
                    </a:srgbClr>
                  </a:outerShdw>
                </a:effectLst>
              </a:rPr>
            </a:br>
            <a:r>
              <a:rPr lang="en-US" sz="4000" b="1" noProof="1">
                <a:solidFill>
                  <a:srgbClr val="00B0F0"/>
                </a:solidFill>
                <a:effectLst>
                  <a:outerShdw blurRad="38100" dist="38100" dir="2700000" algn="tl">
                    <a:srgbClr val="000000">
                      <a:alpha val="43137"/>
                    </a:srgbClr>
                  </a:outerShdw>
                </a:effectLst>
              </a:rPr>
              <a:t>Noughts And</a:t>
            </a:r>
            <a:r>
              <a:rPr lang="lv-LV" sz="4000" b="1" noProof="1">
                <a:solidFill>
                  <a:srgbClr val="00B0F0"/>
                </a:solidFill>
                <a:effectLst>
                  <a:outerShdw blurRad="38100" dist="38100" dir="2700000" algn="tl">
                    <a:srgbClr val="000000">
                      <a:alpha val="43137"/>
                    </a:srgbClr>
                  </a:outerShdw>
                </a:effectLst>
              </a:rPr>
              <a:t> </a:t>
            </a:r>
            <a:r>
              <a:rPr lang="en-US" sz="4000" b="1" noProof="1">
                <a:solidFill>
                  <a:srgbClr val="00B0F0"/>
                </a:solidFill>
                <a:effectLst>
                  <a:outerShdw blurRad="38100" dist="38100" dir="2700000" algn="tl">
                    <a:srgbClr val="000000">
                      <a:alpha val="43137"/>
                    </a:srgbClr>
                  </a:outerShdw>
                </a:effectLst>
              </a:rPr>
              <a:t>Crosses </a:t>
            </a:r>
            <a:r>
              <a:rPr lang="en-US" sz="4000" noProof="1"/>
              <a:t>(revision of questions)</a:t>
            </a:r>
            <a:br>
              <a:rPr lang="en-US" sz="4000" noProof="1"/>
            </a:br>
            <a:br>
              <a:rPr lang="lv-LV" dirty="0"/>
            </a:br>
            <a:endParaRPr lang="lv-LV"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7160220"/>
              </p:ext>
            </p:extLst>
          </p:nvPr>
        </p:nvGraphicFramePr>
        <p:xfrm>
          <a:off x="1787236" y="1565565"/>
          <a:ext cx="9337962" cy="5120640"/>
        </p:xfrm>
        <a:graphic>
          <a:graphicData uri="http://schemas.openxmlformats.org/drawingml/2006/table">
            <a:tbl>
              <a:tblPr firstRow="1" bandRow="1">
                <a:tableStyleId>{5C22544A-7EE6-4342-B048-85BDC9FD1C3A}</a:tableStyleId>
              </a:tblPr>
              <a:tblGrid>
                <a:gridCol w="3112654">
                  <a:extLst>
                    <a:ext uri="{9D8B030D-6E8A-4147-A177-3AD203B41FA5}">
                      <a16:colId xmlns:a16="http://schemas.microsoft.com/office/drawing/2014/main" val="3246700269"/>
                    </a:ext>
                  </a:extLst>
                </a:gridCol>
                <a:gridCol w="3112654">
                  <a:extLst>
                    <a:ext uri="{9D8B030D-6E8A-4147-A177-3AD203B41FA5}">
                      <a16:colId xmlns:a16="http://schemas.microsoft.com/office/drawing/2014/main" val="2078446663"/>
                    </a:ext>
                  </a:extLst>
                </a:gridCol>
                <a:gridCol w="3112654">
                  <a:extLst>
                    <a:ext uri="{9D8B030D-6E8A-4147-A177-3AD203B41FA5}">
                      <a16:colId xmlns:a16="http://schemas.microsoft.com/office/drawing/2014/main" val="1509874654"/>
                    </a:ext>
                  </a:extLst>
                </a:gridCol>
              </a:tblGrid>
              <a:tr h="1765700">
                <a:tc>
                  <a:txBody>
                    <a:bodyPr/>
                    <a:lstStyle/>
                    <a:p>
                      <a:endParaRPr lang="lv-LV" dirty="0"/>
                    </a:p>
                    <a:p>
                      <a:pPr algn="ctr"/>
                      <a:r>
                        <a:rPr lang="lv-LV" sz="4000" dirty="0">
                          <a:solidFill>
                            <a:srgbClr val="FF0000"/>
                          </a:solidFill>
                          <a:effectLst>
                            <a:outerShdw blurRad="38100" dist="38100" dir="2700000" algn="tl">
                              <a:srgbClr val="000000">
                                <a:alpha val="43137"/>
                              </a:srgbClr>
                            </a:outerShdw>
                          </a:effectLst>
                        </a:rPr>
                        <a:t>311</a:t>
                      </a:r>
                    </a:p>
                    <a:p>
                      <a:endParaRPr lang="lv-LV" dirty="0"/>
                    </a:p>
                    <a:p>
                      <a:endParaRPr lang="lv-LV" dirty="0"/>
                    </a:p>
                    <a:p>
                      <a:endParaRPr lang="lv-LV" dirty="0"/>
                    </a:p>
                  </a:txBody>
                  <a:tcPr/>
                </a:tc>
                <a:tc>
                  <a:txBody>
                    <a:bodyPr/>
                    <a:lstStyle/>
                    <a:p>
                      <a:pPr algn="ctr"/>
                      <a:endParaRPr lang="lv-LV" sz="4000" dirty="0">
                        <a:solidFill>
                          <a:srgbClr val="FF0000"/>
                        </a:solidFill>
                        <a:effectLst>
                          <a:outerShdw blurRad="38100" dist="38100" dir="2700000" algn="tl">
                            <a:srgbClr val="000000">
                              <a:alpha val="43137"/>
                            </a:srgbClr>
                          </a:outerShdw>
                        </a:effectLst>
                      </a:endParaRPr>
                    </a:p>
                    <a:p>
                      <a:pPr algn="ctr"/>
                      <a:r>
                        <a:rPr lang="lv-LV" sz="4000" dirty="0">
                          <a:solidFill>
                            <a:srgbClr val="FF0000"/>
                          </a:solidFill>
                          <a:effectLst>
                            <a:outerShdw blurRad="38100" dist="38100" dir="2700000" algn="tl">
                              <a:srgbClr val="000000">
                                <a:alpha val="43137"/>
                              </a:srgbClr>
                            </a:outerShdw>
                          </a:effectLst>
                        </a:rPr>
                        <a:t>4</a:t>
                      </a:r>
                    </a:p>
                  </a:txBody>
                  <a:tcPr/>
                </a:tc>
                <a:tc>
                  <a:txBody>
                    <a:bodyPr/>
                    <a:lstStyle/>
                    <a:p>
                      <a:endParaRPr lang="lv-LV" sz="4000" dirty="0">
                        <a:solidFill>
                          <a:srgbClr val="FF0000"/>
                        </a:solidFill>
                        <a:effectLst>
                          <a:outerShdw blurRad="38100" dist="38100" dir="2700000" algn="tl">
                            <a:srgbClr val="000000">
                              <a:alpha val="43137"/>
                            </a:srgbClr>
                          </a:outerShdw>
                        </a:effectLst>
                      </a:endParaRPr>
                    </a:p>
                    <a:p>
                      <a:pPr algn="ctr"/>
                      <a:r>
                        <a:rPr lang="lv-LV" sz="4000" dirty="0">
                          <a:solidFill>
                            <a:srgbClr val="FF0000"/>
                          </a:solidFill>
                          <a:effectLst>
                            <a:outerShdw blurRad="38100" dist="38100" dir="2700000" algn="tl">
                              <a:srgbClr val="000000">
                                <a:alpha val="43137"/>
                              </a:srgbClr>
                            </a:outerShdw>
                          </a:effectLst>
                        </a:rPr>
                        <a:t>1</a:t>
                      </a:r>
                    </a:p>
                  </a:txBody>
                  <a:tcPr/>
                </a:tc>
                <a:extLst>
                  <a:ext uri="{0D108BD9-81ED-4DB2-BD59-A6C34878D82A}">
                    <a16:rowId xmlns:a16="http://schemas.microsoft.com/office/drawing/2014/main" val="3186516637"/>
                  </a:ext>
                </a:extLst>
              </a:tr>
              <a:tr h="1639142">
                <a:tc>
                  <a:txBody>
                    <a:bodyPr/>
                    <a:lstStyle/>
                    <a:p>
                      <a:endParaRPr lang="lv-LV" dirty="0"/>
                    </a:p>
                    <a:p>
                      <a:endParaRPr lang="lv-LV" dirty="0"/>
                    </a:p>
                    <a:p>
                      <a:pPr algn="ctr"/>
                      <a:r>
                        <a:rPr lang="lv-LV" sz="4000" b="1" dirty="0">
                          <a:solidFill>
                            <a:srgbClr val="FF0000"/>
                          </a:solidFill>
                          <a:effectLst>
                            <a:outerShdw blurRad="38100" dist="38100" dir="2700000" algn="tl">
                              <a:srgbClr val="000000">
                                <a:alpha val="43137"/>
                              </a:srgbClr>
                            </a:outerShdw>
                          </a:effectLst>
                        </a:rPr>
                        <a:t>33</a:t>
                      </a:r>
                    </a:p>
                    <a:p>
                      <a:endParaRPr lang="lv-LV" dirty="0"/>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4000" b="1" dirty="0">
                        <a:solidFill>
                          <a:srgbClr val="FF0000"/>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4000" b="1" dirty="0">
                          <a:solidFill>
                            <a:srgbClr val="FF0000"/>
                          </a:solidFill>
                          <a:effectLst>
                            <a:outerShdw blurRad="38100" dist="38100" dir="2700000" algn="tl">
                              <a:srgbClr val="000000">
                                <a:alpha val="43137"/>
                              </a:srgbClr>
                            </a:outerShdw>
                          </a:effectLst>
                        </a:rPr>
                        <a:t>31</a:t>
                      </a:r>
                    </a:p>
                    <a:p>
                      <a:pPr algn="ctr"/>
                      <a:endParaRPr lang="lv-LV" dirty="0"/>
                    </a:p>
                  </a:txBody>
                  <a:tcPr/>
                </a:tc>
                <a:tc>
                  <a:txBody>
                    <a:bodyPr/>
                    <a:lstStyle/>
                    <a:p>
                      <a:endParaRPr lang="lv-LV" dirty="0"/>
                    </a:p>
                    <a:p>
                      <a:endParaRPr lang="lv-LV" dirty="0"/>
                    </a:p>
                    <a:p>
                      <a:endParaRPr lang="lv-LV" dirty="0"/>
                    </a:p>
                    <a:p>
                      <a:pPr algn="ctr"/>
                      <a:r>
                        <a:rPr lang="lv-LV" sz="4000" b="1" dirty="0">
                          <a:solidFill>
                            <a:srgbClr val="FF0000"/>
                          </a:solidFill>
                          <a:effectLst>
                            <a:outerShdw blurRad="38100" dist="38100" dir="2700000" algn="tl">
                              <a:srgbClr val="000000">
                                <a:alpha val="43137"/>
                              </a:srgbClr>
                            </a:outerShdw>
                          </a:effectLst>
                        </a:rPr>
                        <a:t>5</a:t>
                      </a:r>
                    </a:p>
                  </a:txBody>
                  <a:tcPr/>
                </a:tc>
                <a:extLst>
                  <a:ext uri="{0D108BD9-81ED-4DB2-BD59-A6C34878D82A}">
                    <a16:rowId xmlns:a16="http://schemas.microsoft.com/office/drawing/2014/main" val="2496047356"/>
                  </a:ext>
                </a:extLst>
              </a:tr>
              <a:tr h="1167158">
                <a:tc>
                  <a:txBody>
                    <a:bodyPr/>
                    <a:lstStyle/>
                    <a:p>
                      <a:endParaRPr lang="lv-LV" dirty="0"/>
                    </a:p>
                    <a:p>
                      <a:endParaRPr lang="lv-LV" dirty="0"/>
                    </a:p>
                    <a:p>
                      <a:pPr algn="ctr"/>
                      <a:r>
                        <a:rPr lang="lv-LV" sz="4000" b="1" dirty="0">
                          <a:solidFill>
                            <a:srgbClr val="FF0000"/>
                          </a:solidFill>
                          <a:effectLst>
                            <a:outerShdw blurRad="38100" dist="38100" dir="2700000" algn="tl">
                              <a:srgbClr val="000000">
                                <a:alpha val="43137"/>
                              </a:srgbClr>
                            </a:outerShdw>
                          </a:effectLst>
                        </a:rPr>
                        <a:t>6th </a:t>
                      </a:r>
                      <a:r>
                        <a:rPr lang="en-US" sz="4000" b="1" noProof="1">
                          <a:solidFill>
                            <a:srgbClr val="FF0000"/>
                          </a:solidFill>
                          <a:effectLst>
                            <a:outerShdw blurRad="38100" dist="38100" dir="2700000" algn="tl">
                              <a:srgbClr val="000000">
                                <a:alpha val="43137"/>
                              </a:srgbClr>
                            </a:outerShdw>
                          </a:effectLst>
                        </a:rPr>
                        <a:t>January</a:t>
                      </a:r>
                    </a:p>
                    <a:p>
                      <a:endParaRPr lang="lv-LV" dirty="0"/>
                    </a:p>
                  </a:txBody>
                  <a:tcPr/>
                </a:tc>
                <a:tc>
                  <a:txBody>
                    <a:bodyPr/>
                    <a:lstStyle/>
                    <a:p>
                      <a:pPr algn="ctr"/>
                      <a:r>
                        <a:rPr lang="en-US" sz="4000" b="1" noProof="1">
                          <a:solidFill>
                            <a:srgbClr val="FF0000"/>
                          </a:solidFill>
                          <a:effectLst>
                            <a:outerShdw blurRad="38100" dist="38100" dir="2700000" algn="tl">
                              <a:srgbClr val="000000">
                                <a:alpha val="43137"/>
                              </a:srgbClr>
                            </a:outerShdw>
                          </a:effectLst>
                        </a:rPr>
                        <a:t>8th September</a:t>
                      </a:r>
                    </a:p>
                  </a:txBody>
                  <a:tcPr/>
                </a:tc>
                <a:tc>
                  <a:txBody>
                    <a:bodyPr/>
                    <a:lstStyle/>
                    <a:p>
                      <a:pPr algn="ctr"/>
                      <a:endParaRPr lang="lv-LV" sz="3600" b="1" noProof="1">
                        <a:solidFill>
                          <a:srgbClr val="FF0000"/>
                        </a:solidFill>
                        <a:effectLst>
                          <a:outerShdw blurRad="38100" dist="38100" dir="2700000" algn="tl">
                            <a:srgbClr val="000000">
                              <a:alpha val="43137"/>
                            </a:srgbClr>
                          </a:outerShdw>
                        </a:effectLst>
                      </a:endParaRPr>
                    </a:p>
                    <a:p>
                      <a:pPr algn="ctr"/>
                      <a:r>
                        <a:rPr lang="en-US" sz="3600" b="1" noProof="1">
                          <a:solidFill>
                            <a:srgbClr val="FF0000"/>
                          </a:solidFill>
                          <a:effectLst>
                            <a:outerShdw blurRad="38100" dist="38100" dir="2700000" algn="tl">
                              <a:srgbClr val="000000">
                                <a:alpha val="43137"/>
                              </a:srgbClr>
                            </a:outerShdw>
                          </a:effectLst>
                        </a:rPr>
                        <a:t>3rd June</a:t>
                      </a:r>
                    </a:p>
                  </a:txBody>
                  <a:tcPr/>
                </a:tc>
                <a:extLst>
                  <a:ext uri="{0D108BD9-81ED-4DB2-BD59-A6C34878D82A}">
                    <a16:rowId xmlns:a16="http://schemas.microsoft.com/office/drawing/2014/main" val="109284511"/>
                  </a:ext>
                </a:extLst>
              </a:tr>
            </a:tbl>
          </a:graphicData>
        </a:graphic>
      </p:graphicFrame>
    </p:spTree>
    <p:extLst>
      <p:ext uri="{BB962C8B-B14F-4D97-AF65-F5344CB8AC3E}">
        <p14:creationId xmlns:p14="http://schemas.microsoft.com/office/powerpoint/2010/main" val="422502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E977-4897-481E-B5BF-B7EC6BFCFE50}"/>
              </a:ext>
            </a:extLst>
          </p:cNvPr>
          <p:cNvSpPr>
            <a:spLocks noGrp="1"/>
          </p:cNvSpPr>
          <p:nvPr>
            <p:ph type="title"/>
          </p:nvPr>
        </p:nvSpPr>
        <p:spPr/>
        <p:txBody>
          <a:bodyPr/>
          <a:lstStyle/>
          <a:p>
            <a:pPr algn="ctr"/>
            <a:r>
              <a:rPr lang="en-US" b="1" noProof="1">
                <a:solidFill>
                  <a:srgbClr val="FFFF00"/>
                </a:solidFill>
                <a:effectLst>
                  <a:outerShdw blurRad="38100" dist="38100" dir="2700000" algn="tl">
                    <a:srgbClr val="000000">
                      <a:alpha val="43137"/>
                    </a:srgbClr>
                  </a:outerShdw>
                </a:effectLst>
              </a:rPr>
              <a:t>Work-out</a:t>
            </a:r>
          </a:p>
        </p:txBody>
      </p:sp>
      <p:pic>
        <p:nvPicPr>
          <p:cNvPr id="5" name="Content Placeholder 4">
            <a:extLst>
              <a:ext uri="{FF2B5EF4-FFF2-40B4-BE49-F238E27FC236}">
                <a16:creationId xmlns:a16="http://schemas.microsoft.com/office/drawing/2014/main" id="{E41B0AEF-9CB5-499A-9732-D6F68AA605EB}"/>
              </a:ext>
            </a:extLst>
          </p:cNvPr>
          <p:cNvPicPr>
            <a:picLocks noGrp="1" noChangeAspect="1"/>
          </p:cNvPicPr>
          <p:nvPr>
            <p:ph idx="1"/>
          </p:nvPr>
        </p:nvPicPr>
        <p:blipFill>
          <a:blip r:embed="rId2"/>
          <a:stretch>
            <a:fillRect/>
          </a:stretch>
        </p:blipFill>
        <p:spPr>
          <a:xfrm>
            <a:off x="1384226" y="2069963"/>
            <a:ext cx="5055733" cy="3932237"/>
          </a:xfrm>
          <a:prstGeom prst="rect">
            <a:avLst/>
          </a:prstGeom>
        </p:spPr>
      </p:pic>
      <p:pic>
        <p:nvPicPr>
          <p:cNvPr id="6" name="Picture 5">
            <a:extLst>
              <a:ext uri="{FF2B5EF4-FFF2-40B4-BE49-F238E27FC236}">
                <a16:creationId xmlns:a16="http://schemas.microsoft.com/office/drawing/2014/main" id="{93ED88E9-09E4-4EB1-9AB9-897EDA0B939F}"/>
              </a:ext>
            </a:extLst>
          </p:cNvPr>
          <p:cNvPicPr>
            <a:picLocks noChangeAspect="1"/>
          </p:cNvPicPr>
          <p:nvPr/>
        </p:nvPicPr>
        <p:blipFill>
          <a:blip r:embed="rId3"/>
          <a:stretch>
            <a:fillRect/>
          </a:stretch>
        </p:blipFill>
        <p:spPr>
          <a:xfrm>
            <a:off x="7856738" y="586825"/>
            <a:ext cx="3617314" cy="5684350"/>
          </a:xfrm>
          <a:prstGeom prst="rect">
            <a:avLst/>
          </a:prstGeom>
        </p:spPr>
      </p:pic>
    </p:spTree>
    <p:extLst>
      <p:ext uri="{BB962C8B-B14F-4D97-AF65-F5344CB8AC3E}">
        <p14:creationId xmlns:p14="http://schemas.microsoft.com/office/powerpoint/2010/main" val="223355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00B050"/>
                </a:solidFill>
                <a:effectLst>
                  <a:outerShdw blurRad="38100" dist="38100" dir="2700000" algn="tl">
                    <a:srgbClr val="000000">
                      <a:alpha val="43137"/>
                    </a:srgbClr>
                  </a:outerShdw>
                </a:effectLst>
              </a:rPr>
              <a:t>Take-a-break Activities</a:t>
            </a:r>
          </a:p>
        </p:txBody>
      </p:sp>
      <p:pic>
        <p:nvPicPr>
          <p:cNvPr id="4" name="Content Placeholder 3"/>
          <p:cNvPicPr>
            <a:picLocks noGrp="1" noChangeAspect="1"/>
          </p:cNvPicPr>
          <p:nvPr>
            <p:ph idx="1"/>
          </p:nvPr>
        </p:nvPicPr>
        <p:blipFill>
          <a:blip r:embed="rId2"/>
          <a:stretch>
            <a:fillRect/>
          </a:stretch>
        </p:blipFill>
        <p:spPr>
          <a:xfrm>
            <a:off x="7975613" y="281332"/>
            <a:ext cx="4216387" cy="6233768"/>
          </a:xfrm>
          <a:prstGeom prst="rect">
            <a:avLst/>
          </a:prstGeom>
        </p:spPr>
      </p:pic>
      <p:sp>
        <p:nvSpPr>
          <p:cNvPr id="5" name="Rectangle 4"/>
          <p:cNvSpPr/>
          <p:nvPr/>
        </p:nvSpPr>
        <p:spPr>
          <a:xfrm>
            <a:off x="500063" y="2332593"/>
            <a:ext cx="7229474" cy="3416320"/>
          </a:xfrm>
          <a:prstGeom prst="rect">
            <a:avLst/>
          </a:prstGeom>
        </p:spPr>
        <p:txBody>
          <a:bodyPr wrap="square">
            <a:spAutoFit/>
          </a:bodyPr>
          <a:lstStyle/>
          <a:p>
            <a:pPr algn="just"/>
            <a:r>
              <a:rPr lang="lv-LV" sz="3600" dirty="0"/>
              <a:t>«</a:t>
            </a:r>
            <a:r>
              <a:rPr lang="en-US" sz="3600" dirty="0"/>
              <a:t>When you move more, you learn more because healthy students learn better. Research shows that physical activity (PA) affects the brain in ways that allow students to be more engaged and ready to learn</a:t>
            </a:r>
            <a:r>
              <a:rPr lang="lv-LV" sz="3600" dirty="0"/>
              <a:t>».</a:t>
            </a:r>
          </a:p>
        </p:txBody>
      </p:sp>
    </p:spTree>
    <p:extLst>
      <p:ext uri="{BB962C8B-B14F-4D97-AF65-F5344CB8AC3E}">
        <p14:creationId xmlns:p14="http://schemas.microsoft.com/office/powerpoint/2010/main" val="282338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BD05F65-AE0E-4DAE-8714-AF393BAF4D6B}"/>
              </a:ext>
            </a:extLst>
          </p:cNvPr>
          <p:cNvSpPr>
            <a:spLocks noGrp="1"/>
          </p:cNvSpPr>
          <p:nvPr>
            <p:ph type="title"/>
          </p:nvPr>
        </p:nvSpPr>
        <p:spPr/>
        <p:txBody>
          <a:bodyPr>
            <a:normAutofit fontScale="90000"/>
          </a:bodyPr>
          <a:lstStyle/>
          <a:p>
            <a:br>
              <a:rPr lang="lv-LV" sz="44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br>
            <a:r>
              <a:rPr lang="en-GB" sz="4000" b="1" spc="75" dirty="0">
                <a:solidFill>
                  <a:srgbClr val="7030A0"/>
                </a:solidFill>
                <a:effectLst/>
                <a:latin typeface="Roboto Condensed" panose="02000000000000000000" pitchFamily="2" charset="0"/>
                <a:ea typeface="Times New Roman" panose="02020603050405020304" pitchFamily="18" charset="0"/>
                <a:cs typeface="Arial" panose="020B0604020202020204" pitchFamily="34" charset="0"/>
              </a:rPr>
              <a:t>The Activate Phase </a:t>
            </a:r>
            <a:r>
              <a:rPr lang="en-GB" sz="40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t>– </a:t>
            </a:r>
            <a:r>
              <a:rPr lang="en-GB" sz="4000" b="1" spc="75" dirty="0">
                <a:solidFill>
                  <a:srgbClr val="FF0000"/>
                </a:solidFill>
                <a:effectLst/>
                <a:latin typeface="Roboto Condensed" panose="02000000000000000000" pitchFamily="2" charset="0"/>
                <a:ea typeface="Times New Roman" panose="02020603050405020304" pitchFamily="18" charset="0"/>
                <a:cs typeface="Arial" panose="020B0604020202020204" pitchFamily="34" charset="0"/>
              </a:rPr>
              <a:t>Using English Practically</a:t>
            </a:r>
            <a:br>
              <a:rPr lang="lv-LV" sz="4000" dirty="0">
                <a:effectLst/>
                <a:latin typeface="Calibri" panose="020F0502020204030204" pitchFamily="34" charset="0"/>
                <a:ea typeface="Calibri" panose="020F0502020204030204" pitchFamily="34" charset="0"/>
                <a:cs typeface="Times New Roman" panose="02020603050405020304" pitchFamily="18" charset="0"/>
              </a:rPr>
            </a:br>
            <a:endParaRPr lang="lv-LV" sz="4000" dirty="0"/>
          </a:p>
        </p:txBody>
      </p:sp>
      <p:sp>
        <p:nvSpPr>
          <p:cNvPr id="3" name="Satura vietturis 2">
            <a:extLst>
              <a:ext uri="{FF2B5EF4-FFF2-40B4-BE49-F238E27FC236}">
                <a16:creationId xmlns:a16="http://schemas.microsoft.com/office/drawing/2014/main" id="{2D7264E1-1590-4288-8A09-AFF87198820C}"/>
              </a:ext>
            </a:extLst>
          </p:cNvPr>
          <p:cNvSpPr>
            <a:spLocks noGrp="1"/>
          </p:cNvSpPr>
          <p:nvPr>
            <p:ph idx="1"/>
          </p:nvPr>
        </p:nvSpPr>
        <p:spPr>
          <a:xfrm>
            <a:off x="651163" y="1787235"/>
            <a:ext cx="11014363" cy="4433455"/>
          </a:xfrm>
        </p:spPr>
        <p:txBody>
          <a:bodyPr>
            <a:normAutofit fontScale="32500" lnSpcReduction="20000"/>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buFont typeface="Wingdings" panose="05000000000000000000" pitchFamily="2" charset="2"/>
              <a:buChar char="v"/>
            </a:pP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A</a:t>
            </a:r>
            <a:r>
              <a:rPr lang="en-GB"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n indicator of how much </a:t>
            </a: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Ss</a:t>
            </a:r>
            <a:r>
              <a:rPr lang="en-GB"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understood during the study phase. </a:t>
            </a:r>
            <a:endPar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500"/>
              </a:spcAft>
              <a:buFont typeface="Wingdings" panose="05000000000000000000" pitchFamily="2" charset="2"/>
              <a:buChar char="v"/>
            </a:pP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a:t>
            </a:r>
            <a:r>
              <a:rPr lang="en-GB"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Ap</a:t>
            </a: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p</a:t>
            </a:r>
            <a:r>
              <a:rPr lang="en-GB"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l</a:t>
            </a: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ication of</a:t>
            </a:r>
            <a:r>
              <a:rPr lang="en-GB"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the topics learned in the study phase in a realistic situation. </a:t>
            </a:r>
            <a:endPar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500"/>
              </a:spcAft>
              <a:buFont typeface="Wingdings" panose="05000000000000000000" pitchFamily="2" charset="2"/>
              <a:buChar char="v"/>
            </a:pP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E</a:t>
            </a:r>
            <a:r>
              <a:rPr lang="en-GB"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very student </a:t>
            </a:r>
            <a:r>
              <a:rPr lang="lv-LV"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must </a:t>
            </a:r>
            <a:r>
              <a:rPr lang="en-GB"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participate and speak during the activities.</a:t>
            </a:r>
            <a:endParaRPr lang="lv-LV"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500"/>
              </a:spcAft>
              <a:buFont typeface="Wingdings" panose="05000000000000000000" pitchFamily="2" charset="2"/>
              <a:buChar char="v"/>
            </a:pPr>
            <a:r>
              <a:rPr lang="lv-LV" sz="8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Ts</a:t>
            </a:r>
            <a:r>
              <a:rPr lang="en-GB"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 help students with their pronunciation, rhythm and fluency. </a:t>
            </a:r>
            <a:endParaRPr lang="lv-LV" sz="86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6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BD05F65-AE0E-4DAE-8714-AF393BAF4D6B}"/>
              </a:ext>
            </a:extLst>
          </p:cNvPr>
          <p:cNvSpPr>
            <a:spLocks noGrp="1"/>
          </p:cNvSpPr>
          <p:nvPr>
            <p:ph type="title"/>
          </p:nvPr>
        </p:nvSpPr>
        <p:spPr/>
        <p:txBody>
          <a:bodyPr>
            <a:normAutofit fontScale="90000"/>
          </a:bodyPr>
          <a:lstStyle/>
          <a:p>
            <a:br>
              <a:rPr lang="lv-LV" sz="44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br>
            <a:r>
              <a:rPr lang="en-GB" sz="4000" b="1" spc="75" dirty="0">
                <a:solidFill>
                  <a:srgbClr val="7030A0"/>
                </a:solidFill>
                <a:effectLst/>
                <a:latin typeface="Roboto Condensed" panose="02000000000000000000" pitchFamily="2" charset="0"/>
                <a:ea typeface="Times New Roman" panose="02020603050405020304" pitchFamily="18" charset="0"/>
                <a:cs typeface="Arial" panose="020B0604020202020204" pitchFamily="34" charset="0"/>
              </a:rPr>
              <a:t>The Activate Phase </a:t>
            </a:r>
            <a:r>
              <a:rPr lang="en-GB" sz="40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t>– </a:t>
            </a:r>
            <a:r>
              <a:rPr lang="en-GB" sz="4000" b="1" spc="75" dirty="0">
                <a:solidFill>
                  <a:srgbClr val="FF0000"/>
                </a:solidFill>
                <a:effectLst/>
                <a:latin typeface="Roboto Condensed" panose="02000000000000000000" pitchFamily="2" charset="0"/>
                <a:ea typeface="Times New Roman" panose="02020603050405020304" pitchFamily="18" charset="0"/>
                <a:cs typeface="Arial" panose="020B0604020202020204" pitchFamily="34" charset="0"/>
              </a:rPr>
              <a:t>Using English Practically</a:t>
            </a:r>
            <a:br>
              <a:rPr lang="lv-LV" sz="4000" dirty="0">
                <a:effectLst/>
                <a:latin typeface="Calibri" panose="020F0502020204030204" pitchFamily="34" charset="0"/>
                <a:ea typeface="Calibri" panose="020F0502020204030204" pitchFamily="34" charset="0"/>
                <a:cs typeface="Times New Roman" panose="02020603050405020304" pitchFamily="18" charset="0"/>
              </a:rPr>
            </a:br>
            <a:endParaRPr lang="lv-LV" sz="4000" dirty="0"/>
          </a:p>
        </p:txBody>
      </p:sp>
      <p:sp>
        <p:nvSpPr>
          <p:cNvPr id="3" name="Satura vietturis 2">
            <a:extLst>
              <a:ext uri="{FF2B5EF4-FFF2-40B4-BE49-F238E27FC236}">
                <a16:creationId xmlns:a16="http://schemas.microsoft.com/office/drawing/2014/main" id="{2D7264E1-1590-4288-8A09-AFF87198820C}"/>
              </a:ext>
            </a:extLst>
          </p:cNvPr>
          <p:cNvSpPr>
            <a:spLocks noGrp="1"/>
          </p:cNvSpPr>
          <p:nvPr>
            <p:ph idx="1"/>
          </p:nvPr>
        </p:nvSpPr>
        <p:spPr>
          <a:xfrm>
            <a:off x="609600" y="1684974"/>
            <a:ext cx="10972800" cy="4823023"/>
          </a:xfrm>
        </p:spPr>
        <p:txBody>
          <a:bodyPr>
            <a:normAutofit/>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768929" y="2370513"/>
            <a:ext cx="1877291" cy="1051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role-plays</a:t>
            </a:r>
            <a:endParaRPr lang="lv-LV" sz="2000" b="1" dirty="0">
              <a:effectLst>
                <a:outerShdw blurRad="38100" dist="38100" dir="2700000" algn="tl">
                  <a:srgbClr val="000000">
                    <a:alpha val="43137"/>
                  </a:srgbClr>
                </a:outerShdw>
              </a:effectLst>
            </a:endParaRPr>
          </a:p>
        </p:txBody>
      </p:sp>
      <p:sp>
        <p:nvSpPr>
          <p:cNvPr id="5" name="Rounded Rectangle 4"/>
          <p:cNvSpPr/>
          <p:nvPr/>
        </p:nvSpPr>
        <p:spPr>
          <a:xfrm>
            <a:off x="9268689" y="1923750"/>
            <a:ext cx="2064329" cy="11328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dialogues</a:t>
            </a:r>
            <a:endParaRPr lang="lv-LV" sz="2000" b="1" dirty="0">
              <a:effectLst>
                <a:outerShdw blurRad="38100" dist="38100" dir="2700000" algn="tl">
                  <a:srgbClr val="000000">
                    <a:alpha val="43137"/>
                  </a:srgbClr>
                </a:outerShdw>
              </a:effectLst>
            </a:endParaRPr>
          </a:p>
        </p:txBody>
      </p:sp>
      <p:sp>
        <p:nvSpPr>
          <p:cNvPr id="6" name="Rounded Rectangle 5"/>
          <p:cNvSpPr/>
          <p:nvPr/>
        </p:nvSpPr>
        <p:spPr>
          <a:xfrm rot="10800000" flipV="1">
            <a:off x="3119358" y="5084619"/>
            <a:ext cx="2128051" cy="10529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debates</a:t>
            </a:r>
            <a:endParaRPr lang="lv-LV" sz="2000" b="1" dirty="0">
              <a:effectLst>
                <a:outerShdw blurRad="38100" dist="38100" dir="2700000" algn="tl">
                  <a:srgbClr val="000000">
                    <a:alpha val="43137"/>
                  </a:srgbClr>
                </a:outerShdw>
              </a:effectLst>
            </a:endParaRPr>
          </a:p>
        </p:txBody>
      </p:sp>
      <p:sp>
        <p:nvSpPr>
          <p:cNvPr id="7" name="Rounded Rectangle 6"/>
          <p:cNvSpPr/>
          <p:nvPr/>
        </p:nvSpPr>
        <p:spPr>
          <a:xfrm>
            <a:off x="3089564" y="2370513"/>
            <a:ext cx="2313710" cy="1051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363940"/>
              </a:solidFill>
              <a:latin typeface="Arial" panose="020B0604020202020204" pitchFamily="34" charset="0"/>
              <a:ea typeface="Times New Roman" panose="02020603050405020304" pitchFamily="18" charset="0"/>
              <a:cs typeface="Times New Roman" panose="02020603050405020304" pitchFamily="18" charset="0"/>
            </a:endParaRPr>
          </a:p>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surveys</a:t>
            </a:r>
            <a:endParaRPr lang="lv-LV"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lv-LV" dirty="0"/>
          </a:p>
        </p:txBody>
      </p:sp>
      <p:sp>
        <p:nvSpPr>
          <p:cNvPr id="8" name="Rounded Rectangle 7"/>
          <p:cNvSpPr/>
          <p:nvPr/>
        </p:nvSpPr>
        <p:spPr>
          <a:xfrm>
            <a:off x="1035625" y="3990369"/>
            <a:ext cx="1943101" cy="9232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discussions</a:t>
            </a:r>
          </a:p>
          <a:p>
            <a:pPr algn="ctr"/>
            <a:endParaRPr lang="lv-LV" dirty="0"/>
          </a:p>
        </p:txBody>
      </p:sp>
      <p:sp>
        <p:nvSpPr>
          <p:cNvPr id="9" name="Rounded Rectangle 8"/>
          <p:cNvSpPr/>
          <p:nvPr/>
        </p:nvSpPr>
        <p:spPr>
          <a:xfrm>
            <a:off x="9296400" y="5324561"/>
            <a:ext cx="2036618" cy="8130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storytelling</a:t>
            </a:r>
            <a:endParaRPr lang="lv-LV" sz="2000" b="1" dirty="0">
              <a:effectLst>
                <a:outerShdw blurRad="38100" dist="38100" dir="2700000" algn="tl">
                  <a:srgbClr val="000000">
                    <a:alpha val="43137"/>
                  </a:srgbClr>
                </a:outerShdw>
              </a:effectLst>
            </a:endParaRPr>
          </a:p>
        </p:txBody>
      </p:sp>
      <p:sp>
        <p:nvSpPr>
          <p:cNvPr id="10" name="Rounded Rectangle 9"/>
          <p:cNvSpPr/>
          <p:nvPr/>
        </p:nvSpPr>
        <p:spPr>
          <a:xfrm>
            <a:off x="5957455" y="2370514"/>
            <a:ext cx="2507672" cy="8714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posters</a:t>
            </a:r>
            <a:endParaRPr lang="lv-LV" sz="2000" b="1" dirty="0">
              <a:effectLst>
                <a:outerShdw blurRad="38100" dist="38100" dir="2700000" algn="tl">
                  <a:srgbClr val="000000">
                    <a:alpha val="43137"/>
                  </a:srgbClr>
                </a:outerShdw>
              </a:effectLst>
            </a:endParaRPr>
          </a:p>
        </p:txBody>
      </p:sp>
      <p:sp>
        <p:nvSpPr>
          <p:cNvPr id="11" name="Rounded Rectangle 10"/>
          <p:cNvSpPr/>
          <p:nvPr/>
        </p:nvSpPr>
        <p:spPr>
          <a:xfrm>
            <a:off x="7723908" y="3664678"/>
            <a:ext cx="2535383" cy="8685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advertisements</a:t>
            </a:r>
            <a:endParaRPr lang="lv-LV"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lv-LV" dirty="0"/>
          </a:p>
        </p:txBody>
      </p:sp>
      <p:sp>
        <p:nvSpPr>
          <p:cNvPr id="12" name="Rounded Rectangle 11"/>
          <p:cNvSpPr/>
          <p:nvPr/>
        </p:nvSpPr>
        <p:spPr>
          <a:xfrm>
            <a:off x="4197237" y="3695393"/>
            <a:ext cx="2774374" cy="9357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interviews</a:t>
            </a:r>
            <a:endParaRPr lang="lv-LV" sz="2000" b="1" dirty="0">
              <a:effectLst>
                <a:outerShdw blurRad="38100" dist="38100" dir="2700000" algn="tl">
                  <a:srgbClr val="000000">
                    <a:alpha val="43137"/>
                  </a:srgbClr>
                </a:outerShdw>
              </a:effectLst>
            </a:endParaRPr>
          </a:p>
        </p:txBody>
      </p:sp>
      <p:sp>
        <p:nvSpPr>
          <p:cNvPr id="13" name="Rounded Rectangle 12"/>
          <p:cNvSpPr/>
          <p:nvPr/>
        </p:nvSpPr>
        <p:spPr>
          <a:xfrm>
            <a:off x="6386945" y="5084619"/>
            <a:ext cx="1898073" cy="10529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36394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conversing</a:t>
            </a:r>
            <a:endParaRPr lang="lv-LV" sz="2000" b="1" dirty="0">
              <a:effectLst>
                <a:outerShdw blurRad="38100" dist="38100" dir="2700000" algn="tl">
                  <a:srgbClr val="000000">
                    <a:alpha val="43137"/>
                  </a:srgbClr>
                </a:outerShdw>
              </a:effectLst>
            </a:endParaRPr>
          </a:p>
          <a:p>
            <a:pPr algn="ctr"/>
            <a:endParaRPr lang="lv-LV" dirty="0"/>
          </a:p>
        </p:txBody>
      </p:sp>
    </p:spTree>
    <p:extLst>
      <p:ext uri="{BB962C8B-B14F-4D97-AF65-F5344CB8AC3E}">
        <p14:creationId xmlns:p14="http://schemas.microsoft.com/office/powerpoint/2010/main" val="343275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8D1261-49E6-4126-800E-15DCA69C0CBF}"/>
              </a:ext>
            </a:extLst>
          </p:cNvPr>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ACTIVITIES</a:t>
            </a:r>
          </a:p>
        </p:txBody>
      </p:sp>
      <p:sp>
        <p:nvSpPr>
          <p:cNvPr id="3" name="Satura vietturis 2">
            <a:extLst>
              <a:ext uri="{FF2B5EF4-FFF2-40B4-BE49-F238E27FC236}">
                <a16:creationId xmlns:a16="http://schemas.microsoft.com/office/drawing/2014/main" id="{A98E5E32-0335-4EDE-84DB-4EB4A86F380C}"/>
              </a:ext>
            </a:extLst>
          </p:cNvPr>
          <p:cNvSpPr>
            <a:spLocks noGrp="1"/>
          </p:cNvSpPr>
          <p:nvPr>
            <p:ph idx="1"/>
          </p:nvPr>
        </p:nvSpPr>
        <p:spPr/>
        <p:txBody>
          <a:bodyPr>
            <a:normAutofit/>
          </a:bodyPr>
          <a:lstStyle/>
          <a:p>
            <a:pPr marL="0" indent="0">
              <a:buNone/>
            </a:pPr>
            <a:r>
              <a:rPr lang="lv-LV" sz="4000" b="1" dirty="0">
                <a:solidFill>
                  <a:srgbClr val="00B0F0"/>
                </a:solidFill>
                <a:effectLst>
                  <a:outerShdw blurRad="38100" dist="38100" dir="2700000" algn="tl">
                    <a:srgbClr val="000000">
                      <a:alpha val="43137"/>
                    </a:srgbClr>
                  </a:outerShdw>
                </a:effectLst>
              </a:rPr>
              <a:t>Interviews</a:t>
            </a:r>
            <a:r>
              <a:rPr lang="lv-LV" sz="4000" dirty="0"/>
              <a:t> (rock-paper-scissors/odds or evens/online spinner)</a:t>
            </a:r>
          </a:p>
          <a:p>
            <a:pPr marL="0" indent="0">
              <a:buNone/>
            </a:pPr>
            <a:r>
              <a:rPr lang="lv-LV" sz="4000" dirty="0"/>
              <a:t>Rotation of questions (group work)</a:t>
            </a:r>
          </a:p>
          <a:p>
            <a:pPr marL="0" indent="0">
              <a:buNone/>
            </a:pPr>
            <a:r>
              <a:rPr lang="lv-LV" sz="4000" dirty="0"/>
              <a:t>Dictogloss variations</a:t>
            </a:r>
          </a:p>
          <a:p>
            <a:pPr marL="0" indent="0">
              <a:buNone/>
            </a:pPr>
            <a:r>
              <a:rPr lang="lv-LV" sz="4000" b="1" dirty="0">
                <a:solidFill>
                  <a:srgbClr val="00B0F0"/>
                </a:solidFill>
                <a:effectLst>
                  <a:outerShdw blurRad="38100" dist="38100" dir="2700000" algn="tl">
                    <a:srgbClr val="000000">
                      <a:alpha val="43137"/>
                    </a:srgbClr>
                  </a:outerShdw>
                </a:effectLst>
              </a:rPr>
              <a:t>Consequences</a:t>
            </a:r>
            <a:r>
              <a:rPr lang="lv-LV" sz="4000" dirty="0"/>
              <a:t> (storywriting)</a:t>
            </a:r>
          </a:p>
          <a:p>
            <a:pPr marL="0" indent="0">
              <a:buNone/>
            </a:pPr>
            <a:endParaRPr lang="lv-LV" sz="4000" dirty="0"/>
          </a:p>
        </p:txBody>
      </p:sp>
    </p:spTree>
    <p:extLst>
      <p:ext uri="{BB962C8B-B14F-4D97-AF65-F5344CB8AC3E}">
        <p14:creationId xmlns:p14="http://schemas.microsoft.com/office/powerpoint/2010/main" val="22720672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lv-LV" dirty="0"/>
            </a:br>
            <a:r>
              <a:rPr lang="lv-LV" b="1" dirty="0">
                <a:solidFill>
                  <a:srgbClr val="00B0F0"/>
                </a:solidFill>
                <a:effectLst>
                  <a:outerShdw blurRad="38100" dist="38100" dir="2700000" algn="tl">
                    <a:srgbClr val="000000">
                      <a:alpha val="43137"/>
                    </a:srgbClr>
                  </a:outerShdw>
                </a:effectLst>
              </a:rPr>
              <a:t>Interviews (rock-paper-scissors/odds or evens/online spinner)</a:t>
            </a:r>
            <a:br>
              <a:rPr lang="lv-LV" b="1" dirty="0">
                <a:solidFill>
                  <a:srgbClr val="00B0F0"/>
                </a:solidFill>
                <a:effectLst>
                  <a:outerShdw blurRad="38100" dist="38100" dir="2700000" algn="tl">
                    <a:srgbClr val="000000">
                      <a:alpha val="43137"/>
                    </a:srgbClr>
                  </a:outerShdw>
                </a:effectLst>
              </a:rPr>
            </a:br>
            <a:endParaRPr lang="lv-LV" b="1" dirty="0">
              <a:solidFill>
                <a:srgbClr val="00B0F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4"/>
          <a:stretch>
            <a:fillRect/>
          </a:stretch>
        </p:blipFill>
        <p:spPr>
          <a:xfrm>
            <a:off x="476148" y="2151365"/>
            <a:ext cx="7849165" cy="429519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05594657"/>
              </p:ext>
            </p:extLst>
          </p:nvPr>
        </p:nvGraphicFramePr>
        <p:xfrm>
          <a:off x="8465127" y="2355814"/>
          <a:ext cx="3255818" cy="3328749"/>
        </p:xfrm>
        <a:graphic>
          <a:graphicData uri="http://schemas.openxmlformats.org/presentationml/2006/ole">
            <mc:AlternateContent xmlns:mc="http://schemas.openxmlformats.org/markup-compatibility/2006">
              <mc:Choice xmlns:v="urn:schemas-microsoft-com:vml" Requires="v">
                <p:oleObj spid="_x0000_s2101" name="Bitkartes attēls" r:id="rId5" imgW="5952960" imgH="6086520" progId="Paint.Picture">
                  <p:embed/>
                </p:oleObj>
              </mc:Choice>
              <mc:Fallback>
                <p:oleObj name="Bitkartes attēls" r:id="rId5" imgW="5952960" imgH="6086520" progId="Paint.Picture">
                  <p:embed/>
                  <p:pic>
                    <p:nvPicPr>
                      <p:cNvPr id="0" name=""/>
                      <p:cNvPicPr/>
                      <p:nvPr/>
                    </p:nvPicPr>
                    <p:blipFill>
                      <a:blip r:embed="rId6"/>
                      <a:stretch>
                        <a:fillRect/>
                      </a:stretch>
                    </p:blipFill>
                    <p:spPr>
                      <a:xfrm>
                        <a:off x="8465127" y="2355814"/>
                        <a:ext cx="3255818" cy="3328749"/>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1056660" y="5937478"/>
            <a:ext cx="428436" cy="407904"/>
          </a:xfrm>
          <a:prstGeom prst="rect">
            <a:avLst/>
          </a:prstGeom>
        </p:spPr>
      </p:pic>
      <p:pic>
        <p:nvPicPr>
          <p:cNvPr id="7" name="Picture 6"/>
          <p:cNvPicPr>
            <a:picLocks noChangeAspect="1"/>
          </p:cNvPicPr>
          <p:nvPr/>
        </p:nvPicPr>
        <p:blipFill>
          <a:blip r:embed="rId8"/>
          <a:stretch>
            <a:fillRect/>
          </a:stretch>
        </p:blipFill>
        <p:spPr>
          <a:xfrm>
            <a:off x="6444358" y="1495530"/>
            <a:ext cx="5066776" cy="587250"/>
          </a:xfrm>
          <a:prstGeom prst="rect">
            <a:avLst/>
          </a:prstGeom>
        </p:spPr>
      </p:pic>
    </p:spTree>
    <p:extLst>
      <p:ext uri="{BB962C8B-B14F-4D97-AF65-F5344CB8AC3E}">
        <p14:creationId xmlns:p14="http://schemas.microsoft.com/office/powerpoint/2010/main" val="3522397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scene3d>
            <a:camera prst="orthographicFront"/>
            <a:lightRig rig="threePt" dir="t"/>
          </a:scene3d>
          <a:sp3d>
            <a:bevelT prst="relaxedInset"/>
          </a:sp3d>
        </p:spPr>
        <p:txBody>
          <a:bodyPr/>
          <a:lstStyle/>
          <a:p>
            <a:pPr algn="ctr"/>
            <a:r>
              <a:rPr lang="lv-LV"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Abbreviations</a:t>
            </a:r>
          </a:p>
        </p:txBody>
      </p:sp>
      <p:sp>
        <p:nvSpPr>
          <p:cNvPr id="3" name="Content Placeholder 2"/>
          <p:cNvSpPr>
            <a:spLocks noGrp="1"/>
          </p:cNvSpPr>
          <p:nvPr>
            <p:ph idx="1"/>
          </p:nvPr>
        </p:nvSpPr>
        <p:spPr>
          <a:effectLst>
            <a:reflection blurRad="6350" stA="52000" endA="300" endPos="35000" dir="5400000" sy="-100000" algn="bl" rotWithShape="0"/>
          </a:effectLst>
        </p:spPr>
        <p:txBody>
          <a:bodyPr>
            <a:normAutofit/>
          </a:bodyPr>
          <a:lstStyle/>
          <a:p>
            <a:endParaRPr lang="lv-LV" dirty="0"/>
          </a:p>
        </p:txBody>
      </p:sp>
      <p:sp>
        <p:nvSpPr>
          <p:cNvPr id="4" name="Oval 3"/>
          <p:cNvSpPr/>
          <p:nvPr/>
        </p:nvSpPr>
        <p:spPr>
          <a:xfrm>
            <a:off x="5292436" y="2244437"/>
            <a:ext cx="1648691" cy="8451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dirty="0"/>
          </a:p>
          <a:p>
            <a:pPr algn="ctr"/>
            <a:r>
              <a:rPr lang="lv-LV" sz="2800" b="1" dirty="0">
                <a:effectLst>
                  <a:outerShdw blurRad="38100" dist="38100" dir="2700000" algn="tl">
                    <a:srgbClr val="000000">
                      <a:alpha val="43137"/>
                    </a:srgbClr>
                  </a:outerShdw>
                </a:effectLst>
              </a:rPr>
              <a:t>BC</a:t>
            </a:r>
          </a:p>
          <a:p>
            <a:pPr algn="ctr"/>
            <a:endParaRPr lang="lv-LV" dirty="0"/>
          </a:p>
        </p:txBody>
      </p:sp>
      <p:sp>
        <p:nvSpPr>
          <p:cNvPr id="5" name="Oval 4"/>
          <p:cNvSpPr/>
          <p:nvPr/>
        </p:nvSpPr>
        <p:spPr>
          <a:xfrm>
            <a:off x="8825345" y="2360561"/>
            <a:ext cx="1745672" cy="7199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dirty="0"/>
          </a:p>
          <a:p>
            <a:pPr algn="ctr"/>
            <a:r>
              <a:rPr lang="lv-LV" sz="2400" b="1" dirty="0">
                <a:effectLst>
                  <a:outerShdw blurRad="38100" dist="38100" dir="2700000" algn="tl">
                    <a:srgbClr val="000000">
                      <a:alpha val="43137"/>
                    </a:srgbClr>
                  </a:outerShdw>
                </a:effectLst>
              </a:rPr>
              <a:t>LATE</a:t>
            </a:r>
          </a:p>
          <a:p>
            <a:pPr algn="ctr"/>
            <a:endParaRPr lang="lv-LV" dirty="0"/>
          </a:p>
        </p:txBody>
      </p:sp>
      <p:sp>
        <p:nvSpPr>
          <p:cNvPr id="6" name="Oval 5"/>
          <p:cNvSpPr/>
          <p:nvPr/>
        </p:nvSpPr>
        <p:spPr>
          <a:xfrm>
            <a:off x="4156364" y="4087091"/>
            <a:ext cx="1607127" cy="817418"/>
          </a:xfrm>
          <a:prstGeom prst="ellipse">
            <a:avLst/>
          </a:prstGeom>
          <a:solidFill>
            <a:srgbClr val="3FD5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TEFL</a:t>
            </a:r>
          </a:p>
          <a:p>
            <a:pPr algn="ctr"/>
            <a:endParaRPr lang="lv-LV" dirty="0"/>
          </a:p>
        </p:txBody>
      </p:sp>
      <p:sp>
        <p:nvSpPr>
          <p:cNvPr id="7" name="Oval 6"/>
          <p:cNvSpPr/>
          <p:nvPr/>
        </p:nvSpPr>
        <p:spPr>
          <a:xfrm>
            <a:off x="7287488" y="2090767"/>
            <a:ext cx="1413165" cy="153331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FES</a:t>
            </a:r>
          </a:p>
          <a:p>
            <a:pPr algn="ctr"/>
            <a:endParaRPr lang="lv-LV" dirty="0"/>
          </a:p>
        </p:txBody>
      </p:sp>
      <p:sp>
        <p:nvSpPr>
          <p:cNvPr id="8" name="Oval 7"/>
          <p:cNvSpPr/>
          <p:nvPr/>
        </p:nvSpPr>
        <p:spPr>
          <a:xfrm>
            <a:off x="3338945" y="2244436"/>
            <a:ext cx="1399308" cy="9340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CLIL</a:t>
            </a:r>
          </a:p>
          <a:p>
            <a:pPr algn="ctr"/>
            <a:endParaRPr lang="lv-LV" dirty="0"/>
          </a:p>
        </p:txBody>
      </p:sp>
      <p:sp>
        <p:nvSpPr>
          <p:cNvPr id="9" name="Oval 8"/>
          <p:cNvSpPr/>
          <p:nvPr/>
        </p:nvSpPr>
        <p:spPr>
          <a:xfrm>
            <a:off x="5486400" y="4979580"/>
            <a:ext cx="2022763" cy="80356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CELTA</a:t>
            </a:r>
          </a:p>
          <a:p>
            <a:pPr algn="ctr"/>
            <a:endParaRPr lang="lv-LV" sz="2400" b="1" dirty="0">
              <a:effectLst>
                <a:outerShdw blurRad="38100" dist="38100" dir="2700000" algn="tl">
                  <a:srgbClr val="000000">
                    <a:alpha val="43137"/>
                  </a:srgbClr>
                </a:outerShdw>
              </a:effectLst>
            </a:endParaRPr>
          </a:p>
        </p:txBody>
      </p:sp>
      <p:sp>
        <p:nvSpPr>
          <p:cNvPr id="10" name="Oval 9"/>
          <p:cNvSpPr/>
          <p:nvPr/>
        </p:nvSpPr>
        <p:spPr>
          <a:xfrm>
            <a:off x="8409710" y="3700655"/>
            <a:ext cx="2424546" cy="10282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effectLst>
                  <a:outerShdw blurRad="38100" dist="38100" dir="2700000" algn="tl">
                    <a:srgbClr val="000000">
                      <a:alpha val="43137"/>
                    </a:srgbClr>
                  </a:outerShdw>
                </a:effectLst>
              </a:rPr>
              <a:t>DELTA</a:t>
            </a:r>
          </a:p>
          <a:p>
            <a:pPr algn="ctr"/>
            <a:endParaRPr lang="lv-LV" dirty="0"/>
          </a:p>
        </p:txBody>
      </p:sp>
      <p:sp>
        <p:nvSpPr>
          <p:cNvPr id="11" name="Oval 10"/>
          <p:cNvSpPr/>
          <p:nvPr/>
        </p:nvSpPr>
        <p:spPr>
          <a:xfrm>
            <a:off x="2729344" y="4788130"/>
            <a:ext cx="1274622" cy="12469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STT</a:t>
            </a:r>
          </a:p>
          <a:p>
            <a:pPr algn="ctr"/>
            <a:endParaRPr lang="lv-LV" dirty="0"/>
          </a:p>
        </p:txBody>
      </p:sp>
      <p:sp>
        <p:nvSpPr>
          <p:cNvPr id="12" name="Oval 11"/>
          <p:cNvSpPr/>
          <p:nvPr/>
        </p:nvSpPr>
        <p:spPr>
          <a:xfrm>
            <a:off x="2618509" y="3469437"/>
            <a:ext cx="1385457" cy="908600"/>
          </a:xfrm>
          <a:prstGeom prst="ellipse">
            <a:avLst/>
          </a:prstGeom>
          <a:solidFill>
            <a:srgbClr val="D427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TTT</a:t>
            </a:r>
          </a:p>
          <a:p>
            <a:pPr algn="ctr"/>
            <a:endParaRPr lang="lv-LV" dirty="0"/>
          </a:p>
        </p:txBody>
      </p:sp>
      <p:sp>
        <p:nvSpPr>
          <p:cNvPr id="13" name="Oval 12"/>
          <p:cNvSpPr/>
          <p:nvPr/>
        </p:nvSpPr>
        <p:spPr>
          <a:xfrm>
            <a:off x="5763492" y="3574473"/>
            <a:ext cx="1939636" cy="678872"/>
          </a:xfrm>
          <a:prstGeom prst="ellipse">
            <a:avLst/>
          </a:prstGeom>
          <a:solidFill>
            <a:srgbClr val="D40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PPP</a:t>
            </a:r>
          </a:p>
          <a:p>
            <a:pPr algn="ctr"/>
            <a:endParaRPr lang="lv-LV" dirty="0"/>
          </a:p>
        </p:txBody>
      </p:sp>
      <p:sp>
        <p:nvSpPr>
          <p:cNvPr id="14" name="Oval 13"/>
          <p:cNvSpPr/>
          <p:nvPr/>
        </p:nvSpPr>
        <p:spPr>
          <a:xfrm>
            <a:off x="1233054" y="4136967"/>
            <a:ext cx="1330036" cy="651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EAP</a:t>
            </a:r>
          </a:p>
          <a:p>
            <a:pPr algn="ctr"/>
            <a:endParaRPr lang="lv-LV" dirty="0"/>
          </a:p>
        </p:txBody>
      </p:sp>
      <p:sp>
        <p:nvSpPr>
          <p:cNvPr id="15" name="Oval 14"/>
          <p:cNvSpPr/>
          <p:nvPr/>
        </p:nvSpPr>
        <p:spPr>
          <a:xfrm>
            <a:off x="8049490" y="4867102"/>
            <a:ext cx="1385455" cy="108065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a:effectLst>
                  <a:outerShdw blurRad="38100" dist="38100" dir="2700000" algn="tl">
                    <a:srgbClr val="000000">
                      <a:alpha val="43137"/>
                    </a:srgbClr>
                  </a:outerShdw>
                </a:effectLst>
              </a:rPr>
              <a:t>EMT</a:t>
            </a:r>
            <a:endParaRPr lang="lv-LV" sz="2400" b="1" dirty="0">
              <a:effectLst>
                <a:outerShdw blurRad="38100" dist="38100" dir="2700000" algn="tl">
                  <a:srgbClr val="000000">
                    <a:alpha val="43137"/>
                  </a:srgbClr>
                </a:outerShdw>
              </a:effectLst>
            </a:endParaRPr>
          </a:p>
        </p:txBody>
      </p:sp>
      <p:sp>
        <p:nvSpPr>
          <p:cNvPr id="17" name="Oval 16"/>
          <p:cNvSpPr/>
          <p:nvPr/>
        </p:nvSpPr>
        <p:spPr>
          <a:xfrm>
            <a:off x="1316182" y="2562577"/>
            <a:ext cx="1482436" cy="66521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effectLst>
                <a:outerShdw blurRad="38100" dist="38100" dir="2700000" algn="tl">
                  <a:srgbClr val="000000">
                    <a:alpha val="43137"/>
                  </a:srgbClr>
                </a:outerShdw>
              </a:effectLst>
            </a:endParaRPr>
          </a:p>
          <a:p>
            <a:pPr algn="ctr"/>
            <a:r>
              <a:rPr lang="lv-LV" sz="2400" b="1" dirty="0">
                <a:effectLst>
                  <a:outerShdw blurRad="38100" dist="38100" dir="2700000" algn="tl">
                    <a:srgbClr val="000000">
                      <a:alpha val="43137"/>
                    </a:srgbClr>
                  </a:outerShdw>
                </a:effectLst>
              </a:rPr>
              <a:t>ESOL</a:t>
            </a:r>
          </a:p>
          <a:p>
            <a:pPr algn="ctr"/>
            <a:endParaRPr lang="lv-LV" dirty="0"/>
          </a:p>
        </p:txBody>
      </p:sp>
    </p:spTree>
    <p:extLst>
      <p:ext uri="{BB962C8B-B14F-4D97-AF65-F5344CB8AC3E}">
        <p14:creationId xmlns:p14="http://schemas.microsoft.com/office/powerpoint/2010/main" val="139027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solidFill>
                  <a:srgbClr val="00B0F0"/>
                </a:solidFill>
                <a:effectLst>
                  <a:outerShdw blurRad="38100" dist="38100" dir="2700000" algn="tl">
                    <a:srgbClr val="000000">
                      <a:alpha val="43137"/>
                    </a:srgbClr>
                  </a:outerShdw>
                </a:effectLst>
              </a:rPr>
              <a:t>Consequences (storywriting)</a:t>
            </a:r>
            <a:br>
              <a:rPr lang="lv-LV" b="1" dirty="0">
                <a:solidFill>
                  <a:srgbClr val="00B0F0"/>
                </a:solidFill>
                <a:effectLst>
                  <a:outerShdw blurRad="38100" dist="38100" dir="2700000" algn="tl">
                    <a:srgbClr val="000000">
                      <a:alpha val="43137"/>
                    </a:srgbClr>
                  </a:outerShdw>
                </a:effectLst>
              </a:rPr>
            </a:br>
            <a:endParaRPr lang="lv-LV"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704109"/>
            <a:ext cx="10058400" cy="4655127"/>
          </a:xfrm>
        </p:spPr>
        <p:txBody>
          <a:bodyPr>
            <a:noAutofit/>
          </a:bodyPr>
          <a:lstStyle/>
          <a:p>
            <a:r>
              <a:rPr lang="en-US" sz="2800" b="1" dirty="0">
                <a:latin typeface="Arial" panose="020B0604020202020204" pitchFamily="34" charset="0"/>
                <a:cs typeface="Arial" panose="020B0604020202020204" pitchFamily="34" charset="0"/>
              </a:rPr>
              <a:t>Topic: </a:t>
            </a:r>
            <a:r>
              <a:rPr lang="en-US" sz="2800" dirty="0">
                <a:latin typeface="Arial" panose="020B0604020202020204" pitchFamily="34" charset="0"/>
                <a:cs typeface="Arial" panose="020B0604020202020204" pitchFamily="34" charset="0"/>
              </a:rPr>
              <a:t>Past Simple/Past Continuous/Present Continuous/Direct Speech/Gerund/Infinitive/Order of Adjectives </a:t>
            </a:r>
            <a:endParaRPr lang="lv-LV"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Game</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Consequences</a:t>
            </a:r>
            <a:endParaRPr lang="lv-LV"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Time: </a:t>
            </a:r>
            <a:r>
              <a:rPr lang="en-US" sz="2800" dirty="0">
                <a:latin typeface="Arial" panose="020B0604020202020204" pitchFamily="34" charset="0"/>
                <a:cs typeface="Arial" panose="020B0604020202020204" pitchFamily="34" charset="0"/>
              </a:rPr>
              <a:t>15-20 minutes </a:t>
            </a:r>
            <a:endParaRPr lang="lv-LV"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Level: </a:t>
            </a:r>
            <a:r>
              <a:rPr lang="en-US" sz="2800" dirty="0">
                <a:latin typeface="Arial" panose="020B0604020202020204" pitchFamily="34" charset="0"/>
                <a:cs typeface="Arial" panose="020B0604020202020204" pitchFamily="34" charset="0"/>
              </a:rPr>
              <a:t>intermediate and above</a:t>
            </a:r>
            <a:endParaRPr lang="lv-LV"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Materials: </a:t>
            </a:r>
            <a:r>
              <a:rPr lang="en-US" sz="2800" dirty="0">
                <a:latin typeface="Arial" panose="020B0604020202020204" pitchFamily="34" charset="0"/>
                <a:cs typeface="Arial" panose="020B0604020202020204" pitchFamily="34" charset="0"/>
              </a:rPr>
              <a:t>handout</a:t>
            </a:r>
            <a:endParaRPr lang="lv-LV"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Skills: </a:t>
            </a:r>
            <a:r>
              <a:rPr lang="en-US" sz="2800" dirty="0">
                <a:latin typeface="Arial" panose="020B0604020202020204" pitchFamily="34" charset="0"/>
                <a:cs typeface="Arial" panose="020B0604020202020204" pitchFamily="34" charset="0"/>
              </a:rPr>
              <a:t>all</a:t>
            </a:r>
            <a:endParaRPr lang="lv-LV" sz="2800" dirty="0">
              <a:latin typeface="Arial" panose="020B0604020202020204" pitchFamily="34" charset="0"/>
              <a:cs typeface="Arial" panose="020B0604020202020204" pitchFamily="34" charset="0"/>
            </a:endParaRPr>
          </a:p>
          <a:p>
            <a:pPr marL="0" indent="0">
              <a:buNone/>
            </a:pPr>
            <a:endParaRPr lang="lv-LV" sz="2800" dirty="0">
              <a:latin typeface="Arial" panose="020B0604020202020204" pitchFamily="34" charset="0"/>
              <a:cs typeface="Arial" panose="020B0604020202020204" pitchFamily="34" charset="0"/>
            </a:endParaRPr>
          </a:p>
          <a:p>
            <a:pPr marL="0" indent="0">
              <a:buNone/>
            </a:pPr>
            <a:endParaRPr lang="lv-LV" sz="2800" dirty="0"/>
          </a:p>
        </p:txBody>
      </p:sp>
    </p:spTree>
    <p:extLst>
      <p:ext uri="{BB962C8B-B14F-4D97-AF65-F5344CB8AC3E}">
        <p14:creationId xmlns:p14="http://schemas.microsoft.com/office/powerpoint/2010/main" val="1168612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solidFill>
                  <a:srgbClr val="00B0F0"/>
                </a:solidFill>
                <a:effectLst>
                  <a:outerShdw blurRad="38100" dist="38100" dir="2700000" algn="tl">
                    <a:srgbClr val="000000">
                      <a:alpha val="43137"/>
                    </a:srgbClr>
                  </a:outerShdw>
                </a:effectLst>
              </a:rPr>
              <a:t>Consequences (storywriting)</a:t>
            </a:r>
            <a:br>
              <a:rPr lang="lv-LV" b="1" dirty="0">
                <a:solidFill>
                  <a:srgbClr val="00B0F0"/>
                </a:solidFill>
                <a:effectLst>
                  <a:outerShdw blurRad="38100" dist="38100" dir="2700000" algn="tl">
                    <a:srgbClr val="000000">
                      <a:alpha val="43137"/>
                    </a:srgbClr>
                  </a:outerShdw>
                </a:effectLst>
              </a:rPr>
            </a:br>
            <a:endParaRPr lang="lv-LV"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8255" y="1357745"/>
            <a:ext cx="10681854" cy="5126181"/>
          </a:xfrm>
        </p:spPr>
        <p:txBody>
          <a:bodyPr>
            <a:noAutofit/>
          </a:bodyPr>
          <a:lstStyle/>
          <a:p>
            <a:pPr marL="0" indent="0" algn="just">
              <a:buNone/>
            </a:pPr>
            <a:r>
              <a:rPr lang="en-US" sz="2400" b="1" dirty="0">
                <a:latin typeface="Arial" panose="020B0604020202020204" pitchFamily="34" charset="0"/>
                <a:cs typeface="Arial" panose="020B0604020202020204" pitchFamily="34" charset="0"/>
              </a:rPr>
              <a:t>Procedure: </a:t>
            </a:r>
            <a:r>
              <a:rPr lang="en-US" sz="2400" dirty="0">
                <a:latin typeface="Arial" panose="020B0604020202020204" pitchFamily="34" charset="0"/>
                <a:cs typeface="Arial" panose="020B0604020202020204" pitchFamily="34" charset="0"/>
              </a:rPr>
              <a:t>Give each student a piece of scrap paper and follow the points listed on the handout. Tell them to write first the name of a man everybody in the class will know, then fold the paper so it cannot be seen and pass it to their </a:t>
            </a:r>
            <a:r>
              <a:rPr lang="en-US" sz="2400" dirty="0" err="1">
                <a:latin typeface="Arial" panose="020B0604020202020204" pitchFamily="34" charset="0"/>
                <a:cs typeface="Arial" panose="020B0604020202020204" pitchFamily="34" charset="0"/>
              </a:rPr>
              <a:t>neighbour</a:t>
            </a:r>
            <a:r>
              <a:rPr lang="en-US" sz="2400" dirty="0">
                <a:latin typeface="Arial" panose="020B0604020202020204" pitchFamily="34" charset="0"/>
                <a:cs typeface="Arial" panose="020B0604020202020204" pitchFamily="34" charset="0"/>
              </a:rPr>
              <a:t>. Continue like this until all ten items have been filled in. Each person then reads out the final story. It can often be very amusing! </a:t>
            </a:r>
            <a:endParaRPr lang="lv-LV" sz="2400" dirty="0">
              <a:latin typeface="Arial" panose="020B0604020202020204" pitchFamily="34" charset="0"/>
              <a:cs typeface="Arial" panose="020B0604020202020204" pitchFamily="34" charset="0"/>
            </a:endParaRPr>
          </a:p>
          <a:p>
            <a:pPr marL="0" indent="0" algn="just">
              <a:buNone/>
            </a:pPr>
            <a:endParaRPr lang="lv-LV" sz="2400" b="1" dirty="0">
              <a:latin typeface="Arial" panose="020B0604020202020204" pitchFamily="34" charset="0"/>
              <a:cs typeface="Arial" panose="020B0604020202020204" pitchFamily="34" charset="0"/>
            </a:endParaRPr>
          </a:p>
          <a:p>
            <a:pPr marL="0" indent="0" algn="just">
              <a:buNone/>
            </a:pPr>
            <a:endParaRPr lang="lv-LV" sz="2400" b="1" dirty="0">
              <a:latin typeface="Arial" panose="020B0604020202020204" pitchFamily="34" charset="0"/>
              <a:cs typeface="Arial" panose="020B0604020202020204" pitchFamily="34" charset="0"/>
            </a:endParaRPr>
          </a:p>
          <a:p>
            <a:pPr marL="0" indent="0" algn="just">
              <a:buNone/>
            </a:pPr>
            <a:endParaRPr lang="lv-LV" sz="2400" b="1" dirty="0">
              <a:latin typeface="Arial" panose="020B0604020202020204" pitchFamily="34" charset="0"/>
              <a:cs typeface="Arial" panose="020B0604020202020204" pitchFamily="34" charset="0"/>
            </a:endParaRPr>
          </a:p>
          <a:p>
            <a:pPr marL="0" indent="0" algn="just">
              <a:buNone/>
            </a:pPr>
            <a:r>
              <a:rPr lang="en-US" sz="2400" b="1" dirty="0">
                <a:latin typeface="Arial" panose="020B0604020202020204" pitchFamily="34" charset="0"/>
                <a:cs typeface="Arial" panose="020B0604020202020204" pitchFamily="34" charset="0"/>
              </a:rPr>
              <a:t>Source: </a:t>
            </a:r>
            <a:r>
              <a:rPr lang="lv-LV" sz="2400" b="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Fun Class Activities: Book 1 by Peter </a:t>
            </a:r>
            <a:r>
              <a:rPr lang="en-US" sz="2400" i="1" dirty="0" err="1">
                <a:latin typeface="Arial" panose="020B0604020202020204" pitchFamily="34" charset="0"/>
                <a:cs typeface="Arial" panose="020B0604020202020204" pitchFamily="34" charset="0"/>
              </a:rPr>
              <a:t>Watcyn</a:t>
            </a:r>
            <a:r>
              <a:rPr lang="en-US" sz="2400" i="1" dirty="0">
                <a:latin typeface="Arial" panose="020B0604020202020204" pitchFamily="34" charset="0"/>
                <a:cs typeface="Arial" panose="020B0604020202020204" pitchFamily="34" charset="0"/>
              </a:rPr>
              <a:t>-Jones, Penguin Books, 2000</a:t>
            </a:r>
            <a:endParaRPr lang="lv-LV" sz="2400" dirty="0">
              <a:latin typeface="Arial" panose="020B0604020202020204" pitchFamily="34" charset="0"/>
              <a:cs typeface="Arial" panose="020B0604020202020204" pitchFamily="34" charset="0"/>
            </a:endParaRPr>
          </a:p>
          <a:p>
            <a:endParaRPr lang="lv-LV"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736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solidFill>
                  <a:srgbClr val="00B0F0"/>
                </a:solidFill>
                <a:effectLst>
                  <a:outerShdw blurRad="38100" dist="38100" dir="2700000" algn="tl">
                    <a:srgbClr val="000000">
                      <a:alpha val="43137"/>
                    </a:srgbClr>
                  </a:outerShdw>
                </a:effectLst>
              </a:rPr>
              <a:t>Consequences (storywriting)</a:t>
            </a:r>
            <a:br>
              <a:rPr lang="lv-LV" b="1" dirty="0">
                <a:solidFill>
                  <a:srgbClr val="00B0F0"/>
                </a:solidFill>
                <a:effectLst>
                  <a:outerShdw blurRad="38100" dist="38100" dir="2700000" algn="tl">
                    <a:srgbClr val="000000">
                      <a:alpha val="43137"/>
                    </a:srgbClr>
                  </a:outerShdw>
                </a:effectLst>
              </a:rPr>
            </a:br>
            <a:endParaRPr lang="lv-LV" dirty="0"/>
          </a:p>
        </p:txBody>
      </p:sp>
      <p:pic>
        <p:nvPicPr>
          <p:cNvPr id="4" name="Content Placeholder 3"/>
          <p:cNvPicPr>
            <a:picLocks noGrp="1" noChangeAspect="1"/>
          </p:cNvPicPr>
          <p:nvPr>
            <p:ph idx="1"/>
          </p:nvPr>
        </p:nvPicPr>
        <p:blipFill>
          <a:blip r:embed="rId2"/>
          <a:stretch>
            <a:fillRect/>
          </a:stretch>
        </p:blipFill>
        <p:spPr>
          <a:xfrm>
            <a:off x="1066800" y="1328394"/>
            <a:ext cx="9743077" cy="5056587"/>
          </a:xfrm>
          <a:prstGeom prst="rect">
            <a:avLst/>
          </a:prstGeom>
        </p:spPr>
      </p:pic>
    </p:spTree>
    <p:extLst>
      <p:ext uri="{BB962C8B-B14F-4D97-AF65-F5344CB8AC3E}">
        <p14:creationId xmlns:p14="http://schemas.microsoft.com/office/powerpoint/2010/main" val="159652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3C0E43-A0D4-4E70-B9D6-AFC049CD3794}"/>
              </a:ext>
            </a:extLst>
          </p:cNvPr>
          <p:cNvSpPr>
            <a:spLocks noGrp="1"/>
          </p:cNvSpPr>
          <p:nvPr>
            <p:ph type="title"/>
          </p:nvPr>
        </p:nvSpPr>
        <p:spPr/>
        <p:txBody>
          <a:bodyPr>
            <a:normAutofit/>
          </a:bodyPr>
          <a:lstStyle/>
          <a:p>
            <a:pPr algn="ctr"/>
            <a:r>
              <a:rPr lang="en-GB" sz="4400" b="1" spc="75" dirty="0">
                <a:solidFill>
                  <a:srgbClr val="FF0000"/>
                </a:solidFill>
                <a:effectLst>
                  <a:outerShdw blurRad="38100" dist="38100" dir="2700000" algn="tl">
                    <a:srgbClr val="000000">
                      <a:alpha val="43137"/>
                    </a:srgbClr>
                  </a:outerShdw>
                </a:effectLst>
                <a:latin typeface="Roboto Condensed" panose="02000000000000000000" pitchFamily="2" charset="0"/>
                <a:ea typeface="Times New Roman" panose="02020603050405020304" pitchFamily="18" charset="0"/>
                <a:cs typeface="Arial" panose="020B0604020202020204" pitchFamily="34" charset="0"/>
              </a:rPr>
              <a:t>Different Types of ESA Lessons</a:t>
            </a:r>
            <a:br>
              <a:rPr lang="lv-LV" sz="4400" dirty="0">
                <a:effectLst/>
                <a:latin typeface="Calibri" panose="020F0502020204030204" pitchFamily="34" charset="0"/>
                <a:ea typeface="Calibri" panose="020F0502020204030204" pitchFamily="34"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D055030A-5F72-4B98-A5AB-F939FB8A0597}"/>
              </a:ext>
            </a:extLst>
          </p:cNvPr>
          <p:cNvSpPr>
            <a:spLocks noGrp="1"/>
          </p:cNvSpPr>
          <p:nvPr>
            <p:ph idx="1"/>
          </p:nvPr>
        </p:nvSpPr>
        <p:spPr/>
        <p:txBody>
          <a:bodyPr>
            <a:normAutofit fontScale="92500" lnSpcReduction="10000"/>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50"/>
              </a:spcAft>
              <a:buNone/>
            </a:pPr>
            <a:r>
              <a:rPr lang="en-GB" sz="4400" spc="75" dirty="0">
                <a:solidFill>
                  <a:srgbClr val="D404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Straight-Arrow ESA Lesson</a:t>
            </a:r>
            <a:endParaRPr lang="lv-LV" sz="4400" dirty="0">
              <a:solidFill>
                <a:srgbClr val="D404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1500"/>
              </a:spcAft>
              <a:buNone/>
            </a:pPr>
            <a:r>
              <a:rPr lang="en-GB" sz="4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The most common application of the ESA method, teachers simply start with the engage phase and end with the activate phase.</a:t>
            </a:r>
            <a:endParaRPr lang="lv-LV" sz="4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334492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EE34C9-BD85-4CEA-BB8F-6E56157364A6}"/>
              </a:ext>
            </a:extLst>
          </p:cNvPr>
          <p:cNvSpPr>
            <a:spLocks noGrp="1"/>
          </p:cNvSpPr>
          <p:nvPr>
            <p:ph type="title"/>
          </p:nvPr>
        </p:nvSpPr>
        <p:spPr/>
        <p:txBody>
          <a:bodyPr>
            <a:normAutofit fontScale="90000"/>
          </a:bodyPr>
          <a:lstStyle/>
          <a:p>
            <a:pPr algn="ctr"/>
            <a:br>
              <a:rPr lang="lv-LV" sz="4400" spc="75" dirty="0">
                <a:solidFill>
                  <a:srgbClr val="FF0000"/>
                </a:solidFill>
                <a:effectLst>
                  <a:outerShdw blurRad="38100" dist="38100" dir="2700000" algn="tl">
                    <a:srgbClr val="000000">
                      <a:alpha val="43137"/>
                    </a:srgbClr>
                  </a:outerShdw>
                </a:effectLst>
                <a:latin typeface="Roboto Condensed" panose="02000000000000000000" pitchFamily="2" charset="0"/>
                <a:ea typeface="Times New Roman" panose="02020603050405020304" pitchFamily="18" charset="0"/>
                <a:cs typeface="Arial" panose="020B0604020202020204" pitchFamily="34" charset="0"/>
              </a:rPr>
            </a:br>
            <a:r>
              <a:rPr lang="en-GB" sz="4400" spc="75" dirty="0">
                <a:solidFill>
                  <a:srgbClr val="FF0000"/>
                </a:solidFill>
                <a:effectLst>
                  <a:outerShdw blurRad="38100" dist="38100" dir="2700000" algn="tl">
                    <a:srgbClr val="000000">
                      <a:alpha val="43137"/>
                    </a:srgbClr>
                  </a:outerShdw>
                </a:effectLst>
                <a:latin typeface="Roboto Condensed" panose="02000000000000000000" pitchFamily="2" charset="0"/>
                <a:ea typeface="Times New Roman" panose="02020603050405020304" pitchFamily="18" charset="0"/>
                <a:cs typeface="Arial" panose="020B0604020202020204" pitchFamily="34" charset="0"/>
              </a:rPr>
              <a:t>Boomerang ESA Lesson</a:t>
            </a:r>
            <a:br>
              <a:rPr lang="lv-LV" sz="44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lv-LV" dirty="0">
              <a:solidFill>
                <a:srgbClr val="FF0000"/>
              </a:solidFill>
              <a:effectLst>
                <a:outerShdw blurRad="38100" dist="38100" dir="2700000" algn="tl">
                  <a:srgbClr val="000000">
                    <a:alpha val="43137"/>
                  </a:srgbClr>
                </a:outerShdw>
              </a:effectLst>
            </a:endParaRPr>
          </a:p>
        </p:txBody>
      </p:sp>
      <p:sp>
        <p:nvSpPr>
          <p:cNvPr id="3" name="Satura vietturis 2">
            <a:extLst>
              <a:ext uri="{FF2B5EF4-FFF2-40B4-BE49-F238E27FC236}">
                <a16:creationId xmlns:a16="http://schemas.microsoft.com/office/drawing/2014/main" id="{F2FA9855-3110-4E97-9B97-A98FAFCA5ADD}"/>
              </a:ext>
            </a:extLst>
          </p:cNvPr>
          <p:cNvSpPr>
            <a:spLocks noGrp="1"/>
          </p:cNvSpPr>
          <p:nvPr>
            <p:ph idx="1"/>
          </p:nvPr>
        </p:nvSpPr>
        <p:spPr/>
        <p:txBody>
          <a:bodyPr>
            <a:normAutofit fontScale="92500" lnSpcReduction="20000"/>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500"/>
              </a:spcAft>
              <a:buNone/>
            </a:pPr>
            <a:r>
              <a:rPr lang="en-GB" sz="2400" b="1" dirty="0">
                <a:solidFill>
                  <a:srgbClr val="D404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Engage-Activate-Study-Activate (EASA)</a:t>
            </a:r>
            <a:endParaRPr lang="lv-LV" sz="2400" b="1" dirty="0">
              <a:solidFill>
                <a:srgbClr val="D404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1500"/>
              </a:spcAft>
              <a:buNone/>
            </a:pPr>
            <a: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Unlike a Straight-Arrow lesson, a Boomerang lesson dives straight into the activate phase of the lesson before the study phase, then finishing by reactivating the students.</a:t>
            </a:r>
            <a:endParaRPr lang="lv-LV"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1500"/>
              </a:spcAft>
              <a:buNone/>
            </a:pPr>
            <a: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During the initial activate phase, students will most likely be unable to use the language correctly. They will make mistakes with grammar, vocabulary and pronunciation, which will reveal gaps in the students’ knowledge.</a:t>
            </a:r>
            <a:b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br>
            <a: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Once the students have learned the new topic, they will then do the activity again, filling in any gaps they may have had at the beginning of the lesson.</a:t>
            </a:r>
            <a:endParaRPr lang="lv-LV"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168307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0807F6-9E0F-4040-85CF-986A924D0A4A}"/>
              </a:ext>
            </a:extLst>
          </p:cNvPr>
          <p:cNvSpPr>
            <a:spLocks noGrp="1"/>
          </p:cNvSpPr>
          <p:nvPr>
            <p:ph type="title"/>
          </p:nvPr>
        </p:nvSpPr>
        <p:spPr/>
        <p:txBody>
          <a:bodyPr>
            <a:normAutofit fontScale="90000"/>
          </a:bodyPr>
          <a:lstStyle/>
          <a:p>
            <a:pPr algn="ctr"/>
            <a:br>
              <a:rPr lang="lv-LV" sz="44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br>
            <a:r>
              <a:rPr lang="en-GB" sz="4400" spc="75" dirty="0">
                <a:solidFill>
                  <a:srgbClr val="FF0000"/>
                </a:solidFill>
                <a:effectLst>
                  <a:outerShdw blurRad="38100" dist="38100" dir="2700000" algn="tl">
                    <a:srgbClr val="000000">
                      <a:alpha val="43137"/>
                    </a:srgbClr>
                  </a:outerShdw>
                </a:effectLst>
                <a:latin typeface="Roboto Condensed" panose="02000000000000000000" pitchFamily="2" charset="0"/>
                <a:ea typeface="Times New Roman" panose="02020603050405020304" pitchFamily="18" charset="0"/>
                <a:cs typeface="Arial" panose="020B0604020202020204" pitchFamily="34" charset="0"/>
              </a:rPr>
              <a:t>Patchwork ESA Lesson</a:t>
            </a:r>
            <a:br>
              <a:rPr lang="lv-LV" sz="44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lv-LV" dirty="0">
              <a:solidFill>
                <a:srgbClr val="FF0000"/>
              </a:solidFill>
              <a:effectLst>
                <a:outerShdw blurRad="38100" dist="38100" dir="2700000" algn="tl">
                  <a:srgbClr val="000000">
                    <a:alpha val="43137"/>
                  </a:srgbClr>
                </a:outerShdw>
              </a:effectLst>
            </a:endParaRPr>
          </a:p>
        </p:txBody>
      </p:sp>
      <p:sp>
        <p:nvSpPr>
          <p:cNvPr id="3" name="Satura vietturis 2">
            <a:extLst>
              <a:ext uri="{FF2B5EF4-FFF2-40B4-BE49-F238E27FC236}">
                <a16:creationId xmlns:a16="http://schemas.microsoft.com/office/drawing/2014/main" id="{4ADF5C23-98FD-4A05-BFEA-FE9BD021343A}"/>
              </a:ext>
            </a:extLst>
          </p:cNvPr>
          <p:cNvSpPr>
            <a:spLocks noGrp="1"/>
          </p:cNvSpPr>
          <p:nvPr>
            <p:ph idx="1"/>
          </p:nvPr>
        </p:nvSpPr>
        <p:spPr/>
        <p:txBody>
          <a:bodyPr>
            <a:normAutofit fontScale="70000" lnSpcReduction="20000"/>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500"/>
              </a:spcAft>
              <a:buNone/>
            </a:pP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A patchwork ESA lesson always begins with the </a:t>
            </a:r>
            <a:r>
              <a:rPr lang="en-GB" sz="28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engage phase </a:t>
            </a: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and finishes with the </a:t>
            </a:r>
            <a:r>
              <a:rPr lang="en-GB" sz="28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activate phase</a:t>
            </a: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 However, what happens between these phases can be arranged by the teacher as they see fit.</a:t>
            </a:r>
            <a:endParaRPr lang="lv-LV" sz="2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1500"/>
              </a:spcAft>
              <a:buNone/>
            </a:pP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An example structure of a patchwork lesson can be </a:t>
            </a:r>
            <a:r>
              <a:rPr lang="en-GB" sz="2800" b="1" dirty="0">
                <a:solidFill>
                  <a:srgbClr val="D404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E-A-S-A-E-S-A</a:t>
            </a: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a:t>
            </a:r>
            <a:endParaRPr lang="lv-LV" sz="2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1500"/>
              </a:spcAft>
              <a:buNone/>
            </a:pP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The patchwork lesson is </a:t>
            </a:r>
            <a:r>
              <a:rPr lang="en-GB" sz="28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flexible</a:t>
            </a: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 and can be used to </a:t>
            </a:r>
            <a:r>
              <a:rPr lang="en-GB" sz="28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target specific areas </a:t>
            </a: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of student learning. If students need to increase their understanding of a topic, then a study phase will be conducted. </a:t>
            </a:r>
            <a:endParaRPr lang="lv-LV"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7000"/>
              </a:lnSpc>
              <a:spcAft>
                <a:spcPts val="1500"/>
              </a:spcAft>
              <a:buNone/>
            </a:pPr>
            <a:r>
              <a:rPr lang="en-GB" sz="28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To make a lesson more interesting, a teacher can initiate the activate stage or use the engage stage to introduce new topics. Anything is possible.</a:t>
            </a:r>
            <a:endParaRPr lang="lv-LV"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42959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F6DF0A-AB17-49FB-ADD8-8C4E75120956}"/>
              </a:ext>
            </a:extLst>
          </p:cNvPr>
          <p:cNvSpPr>
            <a:spLocks noGrp="1"/>
          </p:cNvSpPr>
          <p:nvPr>
            <p:ph type="title"/>
          </p:nvPr>
        </p:nvSpPr>
        <p:spPr/>
        <p:txBody>
          <a:bodyPr/>
          <a:lstStyle/>
          <a:p>
            <a:r>
              <a:rPr lang="en-US" b="1" noProof="1">
                <a:solidFill>
                  <a:srgbClr val="FF0000"/>
                </a:solidFill>
                <a:effectLst>
                  <a:outerShdw blurRad="38100" dist="38100" dir="2700000" algn="tl">
                    <a:srgbClr val="000000">
                      <a:alpha val="43137"/>
                    </a:srgbClr>
                  </a:outerShdw>
                </a:effectLst>
              </a:rPr>
              <a:t>Advantages</a:t>
            </a:r>
          </a:p>
        </p:txBody>
      </p:sp>
      <p:sp>
        <p:nvSpPr>
          <p:cNvPr id="3" name="Satura vietturis 2">
            <a:extLst>
              <a:ext uri="{FF2B5EF4-FFF2-40B4-BE49-F238E27FC236}">
                <a16:creationId xmlns:a16="http://schemas.microsoft.com/office/drawing/2014/main" id="{E2B22588-92C1-45E4-816A-C69095794AF6}"/>
              </a:ext>
            </a:extLst>
          </p:cNvPr>
          <p:cNvSpPr>
            <a:spLocks noGrp="1"/>
          </p:cNvSpPr>
          <p:nvPr>
            <p:ph idx="1"/>
          </p:nvPr>
        </p:nvSpPr>
        <p:spPr>
          <a:xfrm>
            <a:off x="1066800" y="2103119"/>
            <a:ext cx="10058400" cy="4325389"/>
          </a:xfrm>
        </p:spPr>
        <p:txBody>
          <a:bodyPr>
            <a:noAutofit/>
          </a:bodyPr>
          <a:lstStyle/>
          <a:p>
            <a:pPr marL="0" indent="0" algn="just">
              <a:lnSpc>
                <a:spcPct val="107000"/>
              </a:lnSpc>
              <a:spcAft>
                <a:spcPts val="1500"/>
              </a:spcAft>
              <a:buNone/>
            </a:pPr>
            <a: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The ESA methodology is the most organized and time-efficient way of conducting a lesson. </a:t>
            </a:r>
            <a:r>
              <a:rPr lang="en-GB" sz="2400" b="1"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It will allow students to learn in an engaging, exciting, productive and fun way.</a:t>
            </a:r>
            <a:endParaRPr lang="lv-LV"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1500"/>
              </a:spcAft>
              <a:buNone/>
            </a:pPr>
            <a:r>
              <a:rPr lang="en-GB" sz="2400" dirty="0">
                <a:solidFill>
                  <a:srgbClr val="363940"/>
                </a:solidFill>
                <a:effectLst/>
                <a:latin typeface="Arial" panose="020B0604020202020204" pitchFamily="34" charset="0"/>
                <a:ea typeface="Times New Roman" panose="02020603050405020304" pitchFamily="18" charset="0"/>
                <a:cs typeface="Arial" panose="020B0604020202020204" pitchFamily="34" charset="0"/>
              </a:rPr>
              <a:t>This methodology can help you structure your lessons to fit your style of teaching and educational needs of your students.</a:t>
            </a:r>
            <a:endParaRPr lang="lv-LV"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2400" dirty="0">
                <a:solidFill>
                  <a:srgbClr val="231D0C"/>
                </a:solidFill>
                <a:effectLst/>
                <a:latin typeface="Arial" panose="020B0604020202020204" pitchFamily="34" charset="0"/>
                <a:ea typeface="Times New Roman" panose="02020603050405020304" pitchFamily="18" charset="0"/>
                <a:cs typeface="Arial" panose="020B0604020202020204" pitchFamily="34" charset="0"/>
              </a:rPr>
              <a:t>ESA keeps the students interested, motivated, and eager to learn more</a:t>
            </a:r>
            <a:r>
              <a:rPr lang="lv-LV" sz="2400" dirty="0">
                <a:solidFill>
                  <a:srgbClr val="231D0C"/>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gn="just">
              <a:buNone/>
            </a:pPr>
            <a:endParaRPr lang="lv-LV"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Compared to the PPP approach, the ESA methodology is, in general, more flexible and adaptable. </a:t>
            </a:r>
            <a:endParaRPr lang="lv-LV"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lv-LV"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2F31-A2F3-412A-8736-AD67A34057A7}"/>
              </a:ext>
            </a:extLst>
          </p:cNvPr>
          <p:cNvSpPr>
            <a:spLocks noGrp="1"/>
          </p:cNvSpPr>
          <p:nvPr>
            <p:ph type="title"/>
          </p:nvPr>
        </p:nvSpPr>
        <p:spPr/>
        <p:txBody>
          <a:bodyPr/>
          <a:lstStyle/>
          <a:p>
            <a:r>
              <a:rPr lang="lv-LV" b="1" dirty="0">
                <a:solidFill>
                  <a:srgbClr val="3FD503"/>
                </a:solidFill>
                <a:effectLst>
                  <a:outerShdw blurRad="38100" dist="38100" dir="2700000" algn="tl">
                    <a:srgbClr val="000000">
                      <a:alpha val="43137"/>
                    </a:srgbClr>
                  </a:outerShdw>
                </a:effectLst>
              </a:rPr>
              <a:t>WORK-OUT</a:t>
            </a:r>
          </a:p>
        </p:txBody>
      </p:sp>
      <p:pic>
        <p:nvPicPr>
          <p:cNvPr id="4" name="Content Placeholder 3">
            <a:extLst>
              <a:ext uri="{FF2B5EF4-FFF2-40B4-BE49-F238E27FC236}">
                <a16:creationId xmlns:a16="http://schemas.microsoft.com/office/drawing/2014/main" id="{EA7FD346-5C59-42F1-BF52-E2F5528B4C0C}"/>
              </a:ext>
            </a:extLst>
          </p:cNvPr>
          <p:cNvPicPr>
            <a:picLocks noGrp="1" noChangeAspect="1"/>
          </p:cNvPicPr>
          <p:nvPr>
            <p:ph idx="1"/>
          </p:nvPr>
        </p:nvPicPr>
        <p:blipFill>
          <a:blip r:embed="rId2"/>
          <a:stretch>
            <a:fillRect/>
          </a:stretch>
        </p:blipFill>
        <p:spPr>
          <a:xfrm>
            <a:off x="4129881" y="2103438"/>
            <a:ext cx="3932237" cy="3932237"/>
          </a:xfrm>
          <a:prstGeom prst="rect">
            <a:avLst/>
          </a:prstGeom>
        </p:spPr>
      </p:pic>
    </p:spTree>
    <p:extLst>
      <p:ext uri="{BB962C8B-B14F-4D97-AF65-F5344CB8AC3E}">
        <p14:creationId xmlns:p14="http://schemas.microsoft.com/office/powerpoint/2010/main" val="3612060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00B050"/>
                </a:solidFill>
                <a:effectLst>
                  <a:outerShdw blurRad="38100" dist="38100" dir="2700000" algn="tl">
                    <a:srgbClr val="000000">
                      <a:alpha val="43137"/>
                    </a:srgbClr>
                  </a:outerShdw>
                </a:effectLst>
              </a:rPr>
              <a:t>Take-a-break Activities</a:t>
            </a:r>
          </a:p>
        </p:txBody>
      </p:sp>
      <p:pic>
        <p:nvPicPr>
          <p:cNvPr id="4" name="Content Placeholder 3"/>
          <p:cNvPicPr>
            <a:picLocks noGrp="1" noChangeAspect="1"/>
          </p:cNvPicPr>
          <p:nvPr>
            <p:ph idx="1"/>
          </p:nvPr>
        </p:nvPicPr>
        <p:blipFill>
          <a:blip r:embed="rId2"/>
          <a:stretch>
            <a:fillRect/>
          </a:stretch>
        </p:blipFill>
        <p:spPr>
          <a:xfrm>
            <a:off x="7975613" y="281332"/>
            <a:ext cx="4216387" cy="6233768"/>
          </a:xfrm>
          <a:prstGeom prst="rect">
            <a:avLst/>
          </a:prstGeom>
        </p:spPr>
      </p:pic>
      <p:sp>
        <p:nvSpPr>
          <p:cNvPr id="5" name="Rectangle 4"/>
          <p:cNvSpPr/>
          <p:nvPr/>
        </p:nvSpPr>
        <p:spPr>
          <a:xfrm>
            <a:off x="500063" y="2332593"/>
            <a:ext cx="7229474" cy="3416320"/>
          </a:xfrm>
          <a:prstGeom prst="rect">
            <a:avLst/>
          </a:prstGeom>
        </p:spPr>
        <p:txBody>
          <a:bodyPr wrap="square">
            <a:spAutoFit/>
          </a:bodyPr>
          <a:lstStyle/>
          <a:p>
            <a:pPr algn="just"/>
            <a:r>
              <a:rPr lang="lv-LV" sz="3600" dirty="0"/>
              <a:t>«</a:t>
            </a:r>
            <a:r>
              <a:rPr lang="en-US" sz="3600" dirty="0"/>
              <a:t>When you move more, you learn more because healthy students learn better. Research shows that physical activity (PA) affects the brain in ways that allow students to be more engaged and ready to learn</a:t>
            </a:r>
            <a:r>
              <a:rPr lang="lv-LV" sz="3600" dirty="0"/>
              <a:t>».</a:t>
            </a:r>
          </a:p>
        </p:txBody>
      </p:sp>
    </p:spTree>
    <p:extLst>
      <p:ext uri="{BB962C8B-B14F-4D97-AF65-F5344CB8AC3E}">
        <p14:creationId xmlns:p14="http://schemas.microsoft.com/office/powerpoint/2010/main" val="2615255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SOME IDEAS</a:t>
            </a:r>
          </a:p>
        </p:txBody>
      </p:sp>
      <p:sp>
        <p:nvSpPr>
          <p:cNvPr id="3" name="Content Placeholder 2"/>
          <p:cNvSpPr>
            <a:spLocks noGrp="1"/>
          </p:cNvSpPr>
          <p:nvPr>
            <p:ph idx="1"/>
          </p:nvPr>
        </p:nvSpPr>
        <p:spPr>
          <a:xfrm>
            <a:off x="1066799" y="1700213"/>
            <a:ext cx="10263189" cy="4829175"/>
          </a:xfrm>
        </p:spPr>
        <p:txBody>
          <a:bodyPr/>
          <a:lstStyle/>
          <a:p>
            <a:pPr marL="0" indent="0">
              <a:buNone/>
            </a:pPr>
            <a:r>
              <a:rPr lang="en-US"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Deep Breaths Tradition </a:t>
            </a:r>
            <a:endParaRPr lang="lv-LV"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Make it a classroom tradition to take 3 deep breathes, each held for 3 seconds, before a big test or a presentation.</a:t>
            </a:r>
            <a:endParaRPr lang="lv-LV" sz="2200" dirty="0">
              <a:latin typeface="Arial" panose="020B0604020202020204" pitchFamily="34" charset="0"/>
              <a:cs typeface="Arial" panose="020B0604020202020204" pitchFamily="34" charset="0"/>
            </a:endParaRPr>
          </a:p>
          <a:p>
            <a:pPr marL="0" indent="0">
              <a:buNone/>
            </a:pPr>
            <a:r>
              <a:rPr lang="en-US"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Finger-Thumb </a:t>
            </a:r>
            <a:endParaRPr lang="lv-LV"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Put your fists together. Point your index finger on one hand and stick your thumb out on the other hand. Now switch… and switch again… How fast can you go</a:t>
            </a:r>
            <a:r>
              <a:rPr lang="lv-LV" sz="2200" dirty="0">
                <a:latin typeface="Arial" panose="020B0604020202020204" pitchFamily="34" charset="0"/>
                <a:cs typeface="Arial" panose="020B0604020202020204" pitchFamily="34" charset="0"/>
              </a:rPr>
              <a:t>?</a:t>
            </a:r>
          </a:p>
          <a:p>
            <a:pPr marL="0" indent="0">
              <a:buNone/>
            </a:pPr>
            <a:r>
              <a:rPr lang="en-US"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Would You Rather </a:t>
            </a:r>
            <a:endParaRPr lang="lv-LV"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This is a great “get to know you”, or pre-test of content</a:t>
            </a:r>
            <a:r>
              <a:rPr lang="lv-LV"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Everyone starts standing. Students can decide (or teacher chooses) how or where students will move after each question. Student or teacher asks a question, usually silly, and designates a spot in the room for each option. (Ex. </a:t>
            </a:r>
            <a:r>
              <a:rPr lang="en-US" sz="2200" i="1" dirty="0">
                <a:latin typeface="Arial" panose="020B0604020202020204" pitchFamily="34" charset="0"/>
                <a:cs typeface="Arial" panose="020B0604020202020204" pitchFamily="34" charset="0"/>
              </a:rPr>
              <a:t>Would you rather be superhero or be a villain</a:t>
            </a:r>
            <a:r>
              <a:rPr lang="en-US" sz="2200" dirty="0">
                <a:latin typeface="Arial" panose="020B0604020202020204" pitchFamily="34" charset="0"/>
                <a:cs typeface="Arial" panose="020B0604020202020204" pitchFamily="34" charset="0"/>
              </a:rPr>
              <a:t>? Superhero stands by the door, villain stands by the windows.</a:t>
            </a:r>
            <a:r>
              <a:rPr lang="lv-LV" sz="2200" dirty="0">
                <a:latin typeface="Arial" panose="020B0604020202020204" pitchFamily="34" charset="0"/>
                <a:cs typeface="Arial" panose="020B0604020202020204" pitchFamily="34" charset="0"/>
              </a:rPr>
              <a:t>)</a:t>
            </a:r>
          </a:p>
          <a:p>
            <a:endParaRPr lang="lv-LV" dirty="0"/>
          </a:p>
        </p:txBody>
      </p:sp>
    </p:spTree>
    <p:extLst>
      <p:ext uri="{BB962C8B-B14F-4D97-AF65-F5344CB8AC3E}">
        <p14:creationId xmlns:p14="http://schemas.microsoft.com/office/powerpoint/2010/main" val="370671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lv-LV" sz="4000" b="1" dirty="0"/>
            </a:br>
            <a:r>
              <a:rPr lang="en-GB" sz="4000" b="1" dirty="0">
                <a:latin typeface="Arial" panose="020B0604020202020204" pitchFamily="34" charset="0"/>
                <a:cs typeface="Arial" panose="020B0604020202020204" pitchFamily="34" charset="0"/>
              </a:rPr>
              <a:t>The Engage-Study-Activate Method of Teaching</a:t>
            </a:r>
            <a:br>
              <a:rPr lang="lv-LV" sz="4000" dirty="0">
                <a:latin typeface="Arial" panose="020B0604020202020204" pitchFamily="34" charset="0"/>
                <a:cs typeface="Arial" panose="020B0604020202020204" pitchFamily="34" charset="0"/>
              </a:rPr>
            </a:br>
            <a:endParaRPr lang="lv-LV"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4000" b="1" dirty="0">
                <a:solidFill>
                  <a:srgbClr val="3FD50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Jeremy Harmer </a:t>
            </a:r>
            <a:r>
              <a:rPr lang="en-GB" sz="4000" b="1" i="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Teach English</a:t>
            </a:r>
          </a:p>
          <a:p>
            <a:endParaRPr lang="lv-LV" dirty="0"/>
          </a:p>
        </p:txBody>
      </p:sp>
      <p:sp>
        <p:nvSpPr>
          <p:cNvPr id="4" name="Rectangle 3"/>
          <p:cNvSpPr/>
          <p:nvPr/>
        </p:nvSpPr>
        <p:spPr>
          <a:xfrm>
            <a:off x="3782291" y="3809999"/>
            <a:ext cx="4516582" cy="21058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600" b="1" dirty="0">
                <a:effectLst>
                  <a:outerShdw blurRad="38100" dist="38100" dir="2700000" algn="tl">
                    <a:srgbClr val="000000">
                      <a:alpha val="43137"/>
                    </a:srgbClr>
                  </a:outerShdw>
                </a:effectLst>
              </a:rPr>
              <a:t>ESA</a:t>
            </a:r>
          </a:p>
          <a:p>
            <a:pPr algn="ctr"/>
            <a:endParaRPr lang="lv-LV" dirty="0"/>
          </a:p>
        </p:txBody>
      </p:sp>
    </p:spTree>
    <p:extLst>
      <p:ext uri="{BB962C8B-B14F-4D97-AF65-F5344CB8AC3E}">
        <p14:creationId xmlns:p14="http://schemas.microsoft.com/office/powerpoint/2010/main" val="1869711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buNone/>
            </a:pPr>
            <a:r>
              <a:rPr lang="lv-LV" sz="2800" dirty="0">
                <a:latin typeface="Arial" panose="020B0604020202020204" pitchFamily="34" charset="0"/>
                <a:cs typeface="Arial" panose="020B0604020202020204" pitchFamily="34" charset="0"/>
                <a:hlinkClick r:id="rId2"/>
              </a:rPr>
              <a:t>Video Sep 05, 6 15 13 PM on Vimeo</a:t>
            </a:r>
            <a:endParaRPr lang="lv-LV" sz="2800" dirty="0">
              <a:latin typeface="Arial" panose="020B0604020202020204" pitchFamily="34" charset="0"/>
              <a:cs typeface="Arial" panose="020B0604020202020204" pitchFamily="34" charset="0"/>
            </a:endParaRPr>
          </a:p>
          <a:p>
            <a:pPr marL="0" indent="0" algn="ctr">
              <a:buNone/>
            </a:pPr>
            <a:r>
              <a:rPr lang="en-US" sz="2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Hook Ups</a:t>
            </a:r>
            <a:endParaRPr lang="lv-LV" sz="2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position </a:t>
            </a:r>
            <a:r>
              <a:rPr lang="en-US" sz="2800" dirty="0">
                <a:latin typeface="Arial" panose="020B0604020202020204" pitchFamily="34" charset="0"/>
                <a:cs typeface="Arial" panose="020B0604020202020204" pitchFamily="34" charset="0"/>
              </a:rPr>
              <a:t>- Cross the feet and hands. Clasp hands and bend the elbows up so that hands are under the chin. Then breath in deep for 3 breaths. </a:t>
            </a:r>
            <a:endParaRPr lang="lv-LV" sz="2800" dirty="0">
              <a:latin typeface="Arial" panose="020B0604020202020204" pitchFamily="34" charset="0"/>
              <a:cs typeface="Arial" panose="020B0604020202020204" pitchFamily="34" charset="0"/>
            </a:endParaRPr>
          </a:p>
          <a:p>
            <a:pPr marL="0" inden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position </a:t>
            </a:r>
            <a:r>
              <a:rPr lang="en-US" sz="2800" dirty="0">
                <a:latin typeface="Arial" panose="020B0604020202020204" pitchFamily="34" charset="0"/>
                <a:cs typeface="Arial" panose="020B0604020202020204" pitchFamily="34" charset="0"/>
              </a:rPr>
              <a:t>– Place legs shoulder distance apart, with arms by your side. Bring the finger tips together, barely touching. Breathe deeply for 3 breaths.</a:t>
            </a:r>
            <a:endParaRPr lang="lv-LV"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77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SOME IDEAS</a:t>
            </a:r>
          </a:p>
        </p:txBody>
      </p:sp>
      <p:sp>
        <p:nvSpPr>
          <p:cNvPr id="3" name="Content Placeholder 2"/>
          <p:cNvSpPr>
            <a:spLocks noGrp="1"/>
          </p:cNvSpPr>
          <p:nvPr>
            <p:ph idx="1"/>
          </p:nvPr>
        </p:nvSpPr>
        <p:spPr/>
        <p:txBody>
          <a:bodyPr>
            <a:normAutofit lnSpcReduction="10000"/>
          </a:bodyPr>
          <a:lstStyle/>
          <a:p>
            <a:pPr marL="0" indent="0" algn="ctr">
              <a:buNone/>
            </a:pPr>
            <a:r>
              <a:rPr lang="en-US" sz="3600" b="1" dirty="0">
                <a:solidFill>
                  <a:srgbClr val="3FD503"/>
                </a:solidFill>
                <a:effectLst>
                  <a:outerShdw blurRad="38100" dist="38100" dir="2700000" algn="tl">
                    <a:srgbClr val="000000">
                      <a:alpha val="43137"/>
                    </a:srgbClr>
                  </a:outerShdw>
                </a:effectLst>
              </a:rPr>
              <a:t>Cross Crawls </a:t>
            </a:r>
            <a:endParaRPr lang="lv-LV" sz="3600" b="1" dirty="0">
              <a:solidFill>
                <a:srgbClr val="3FD503"/>
              </a:solidFill>
              <a:effectLst>
                <a:outerShdw blurRad="38100" dist="38100" dir="2700000" algn="tl">
                  <a:srgbClr val="000000">
                    <a:alpha val="43137"/>
                  </a:srgbClr>
                </a:outerShdw>
              </a:effectLst>
            </a:endParaRPr>
          </a:p>
          <a:p>
            <a:pPr marL="0" indent="0">
              <a:buNone/>
            </a:pPr>
            <a:r>
              <a:rPr lang="en-US" sz="3600" dirty="0"/>
              <a:t>Stand up, bring your knee up and touching one hand to the opposite knee; then switch. This works the corpus callosum, connecting the two hemispheres. </a:t>
            </a:r>
            <a:endParaRPr lang="lv-LV" sz="3600" dirty="0"/>
          </a:p>
          <a:p>
            <a:pPr marL="0" indent="0">
              <a:buNone/>
            </a:pPr>
            <a:r>
              <a:rPr lang="en-US" sz="3600" b="1" dirty="0">
                <a:solidFill>
                  <a:srgbClr val="FF0000"/>
                </a:solidFill>
                <a:effectLst>
                  <a:outerShdw blurRad="38100" dist="38100" dir="2700000" algn="tl">
                    <a:srgbClr val="000000">
                      <a:alpha val="43137"/>
                    </a:srgbClr>
                  </a:outerShdw>
                </a:effectLst>
              </a:rPr>
              <a:t>Variation</a:t>
            </a:r>
            <a:r>
              <a:rPr lang="en-US" sz="3600" dirty="0"/>
              <a:t> – Touch the opposite hand to the opposite foot behind your back</a:t>
            </a:r>
            <a:r>
              <a:rPr lang="lv-LV" sz="3600" dirty="0"/>
              <a:t>.</a:t>
            </a:r>
          </a:p>
          <a:p>
            <a:pPr marL="0" indent="0">
              <a:buNone/>
            </a:pPr>
            <a:r>
              <a:rPr lang="lv-LV" sz="3600" dirty="0">
                <a:hlinkClick r:id="rId3"/>
              </a:rPr>
              <a:t>Video Sep 05, 6 12 56 PM on Vimeo</a:t>
            </a:r>
            <a:endParaRPr lang="lv-LV" sz="3600" dirty="0"/>
          </a:p>
          <a:p>
            <a:pPr marL="0" indent="0">
              <a:buNone/>
            </a:pPr>
            <a:endParaRPr lang="lv-LV" dirty="0"/>
          </a:p>
        </p:txBody>
      </p:sp>
    </p:spTree>
    <p:extLst>
      <p:ext uri="{BB962C8B-B14F-4D97-AF65-F5344CB8AC3E}">
        <p14:creationId xmlns:p14="http://schemas.microsoft.com/office/powerpoint/2010/main" val="214185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p:txBody>
          <a:bodyPr/>
          <a:lstStyle/>
          <a:p>
            <a:r>
              <a:rPr lang="en-US" dirty="0">
                <a:hlinkClick r:id="rId2"/>
              </a:rPr>
              <a:t>How to Teach English 2nd Edition Jeremy Harmer Pages 1 - 50 - Flip PDF Download | FlipHTML5</a:t>
            </a:r>
            <a:endParaRPr lang="lv-LV" dirty="0"/>
          </a:p>
          <a:p>
            <a:r>
              <a:rPr lang="lv-LV" dirty="0"/>
              <a:t>Take a Break! Teacher Toolbox, Physical Activity Breaks in the Secondary Classroom, Coloradoedinitiative.org</a:t>
            </a:r>
          </a:p>
          <a:p>
            <a:endParaRPr lang="lv-LV" dirty="0"/>
          </a:p>
          <a:p>
            <a:endParaRPr lang="lv-LV" dirty="0"/>
          </a:p>
        </p:txBody>
      </p:sp>
    </p:spTree>
    <p:extLst>
      <p:ext uri="{BB962C8B-B14F-4D97-AF65-F5344CB8AC3E}">
        <p14:creationId xmlns:p14="http://schemas.microsoft.com/office/powerpoint/2010/main" val="222442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258E5A-BBAD-4D28-91C4-8DE810D5E1D6}"/>
              </a:ext>
            </a:extLst>
          </p:cNvPr>
          <p:cNvSpPr>
            <a:spLocks noGrp="1"/>
          </p:cNvSpPr>
          <p:nvPr>
            <p:ph type="title"/>
          </p:nvPr>
        </p:nvSpPr>
        <p:spPr/>
        <p:txBody>
          <a:bodyPr>
            <a:noAutofit/>
          </a:bodyPr>
          <a:lstStyle/>
          <a:p>
            <a:pPr algn="ctr"/>
            <a:br>
              <a:rPr lang="lv-LV" spc="75" dirty="0">
                <a:solidFill>
                  <a:srgbClr val="3FD503"/>
                </a:solidFill>
                <a:effectLst>
                  <a:outerShdw blurRad="38100" dist="38100" dir="2700000" algn="tl">
                    <a:srgbClr val="000000">
                      <a:alpha val="43137"/>
                    </a:srgbClr>
                  </a:outerShdw>
                </a:effectLst>
                <a:latin typeface="Roboto Condensed" panose="020B0604020202020204" pitchFamily="2" charset="0"/>
                <a:ea typeface="Times New Roman" panose="02020603050405020304" pitchFamily="18" charset="0"/>
                <a:cs typeface="Arial" panose="020B0604020202020204" pitchFamily="34" charset="0"/>
              </a:rPr>
            </a:br>
            <a:r>
              <a:rPr lang="en-GB" spc="75" dirty="0">
                <a:solidFill>
                  <a:srgbClr val="3FD503"/>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Engage Phase – </a:t>
            </a:r>
            <a:r>
              <a:rPr lang="en-GB" spc="75"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Warming Up</a:t>
            </a:r>
            <a:br>
              <a:rPr lang="lv-LV" dirty="0">
                <a:solidFill>
                  <a:srgbClr val="3FD50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lv-LV" dirty="0">
              <a:solidFill>
                <a:srgbClr val="3FD503"/>
              </a:solidFill>
              <a:effectLst>
                <a:outerShdw blurRad="38100" dist="38100" dir="2700000" algn="tl">
                  <a:srgbClr val="000000">
                    <a:alpha val="43137"/>
                  </a:srgbClr>
                </a:outerShdw>
              </a:effectLst>
            </a:endParaRPr>
          </a:p>
        </p:txBody>
      </p:sp>
      <p:sp>
        <p:nvSpPr>
          <p:cNvPr id="3" name="Satura vietturis 2">
            <a:extLst>
              <a:ext uri="{FF2B5EF4-FFF2-40B4-BE49-F238E27FC236}">
                <a16:creationId xmlns:a16="http://schemas.microsoft.com/office/drawing/2014/main" id="{9ED64864-ABF0-4976-84F7-4EBD2161DFA8}"/>
              </a:ext>
            </a:extLst>
          </p:cNvPr>
          <p:cNvSpPr>
            <a:spLocks noGrp="1"/>
          </p:cNvSpPr>
          <p:nvPr>
            <p:ph idx="1"/>
          </p:nvPr>
        </p:nvSpPr>
        <p:spPr>
          <a:xfrm>
            <a:off x="1066800" y="2230582"/>
            <a:ext cx="10058400" cy="3931920"/>
          </a:xfrm>
        </p:spPr>
        <p:txBody>
          <a:bodyPr>
            <a:normAutofit/>
          </a:bodyPr>
          <a:lstStyle/>
          <a:p>
            <a:pPr>
              <a:lnSpc>
                <a:spcPct val="107000"/>
              </a:lnSpc>
              <a:spcAft>
                <a:spcPts val="150"/>
              </a:spcAft>
              <a:buFont typeface="Wingdings" panose="05000000000000000000" pitchFamily="2" charset="2"/>
              <a:buChar char="v"/>
            </a:pPr>
            <a:r>
              <a:rPr lang="lv-LV" sz="32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Prepares Ss for learning English.</a:t>
            </a:r>
          </a:p>
          <a:p>
            <a:pPr>
              <a:lnSpc>
                <a:spcPct val="107000"/>
              </a:lnSpc>
              <a:spcAft>
                <a:spcPts val="150"/>
              </a:spcAft>
              <a:buFont typeface="Wingdings" panose="05000000000000000000" pitchFamily="2" charset="2"/>
              <a:buChar char="v"/>
            </a:pPr>
            <a:r>
              <a:rPr lang="lv-LV" sz="32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Raises their interest.</a:t>
            </a:r>
          </a:p>
          <a:p>
            <a:pPr>
              <a:lnSpc>
                <a:spcPct val="107000"/>
              </a:lnSpc>
              <a:spcAft>
                <a:spcPts val="150"/>
              </a:spcAft>
              <a:buFont typeface="Wingdings" panose="05000000000000000000" pitchFamily="2" charset="2"/>
              <a:buChar char="v"/>
            </a:pPr>
            <a:r>
              <a:rPr lang="lv-LV" sz="32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A</a:t>
            </a:r>
            <a:r>
              <a:rPr lang="lv-LV" sz="32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ll Ss need to participate</a:t>
            </a:r>
            <a:r>
              <a:rPr lang="lv-LV" sz="43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Aft>
                <a:spcPts val="150"/>
              </a:spcAft>
              <a:buFontTx/>
              <a:buChar char="-"/>
            </a:pPr>
            <a:endParaRPr lang="lv-LV" sz="18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150"/>
              </a:spcAft>
              <a:buNone/>
            </a:pPr>
            <a:endParaRPr lang="lv-LV" sz="18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lv-LV" dirty="0"/>
          </a:p>
        </p:txBody>
      </p:sp>
      <p:sp>
        <p:nvSpPr>
          <p:cNvPr id="4" name="Cloud Callout 3"/>
          <p:cNvSpPr/>
          <p:nvPr/>
        </p:nvSpPr>
        <p:spPr>
          <a:xfrm>
            <a:off x="4530436" y="4569229"/>
            <a:ext cx="3131127" cy="1593273"/>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Discussions</a:t>
            </a:r>
            <a:endParaRPr lang="lv-LV"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
        <p:nvSpPr>
          <p:cNvPr id="5" name="Cloud Callout 4"/>
          <p:cNvSpPr/>
          <p:nvPr/>
        </p:nvSpPr>
        <p:spPr>
          <a:xfrm>
            <a:off x="6096000" y="2688910"/>
            <a:ext cx="2279072" cy="1506247"/>
          </a:xfrm>
          <a:prstGeom prst="cloudCallout">
            <a:avLst/>
          </a:prstGeom>
          <a:solidFill>
            <a:srgbClr val="D427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showing pictures </a:t>
            </a:r>
            <a:endParaRPr lang="lv-LV"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
        <p:nvSpPr>
          <p:cNvPr id="6" name="Cloud Callout 5"/>
          <p:cNvSpPr/>
          <p:nvPr/>
        </p:nvSpPr>
        <p:spPr>
          <a:xfrm>
            <a:off x="7921335" y="1620943"/>
            <a:ext cx="2098964" cy="1171402"/>
          </a:xfrm>
          <a:prstGeom prst="cloudCallout">
            <a:avLst/>
          </a:prstGeom>
          <a:solidFill>
            <a:srgbClr val="3FD5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Games</a:t>
            </a:r>
            <a:endParaRPr lang="lv-LV" sz="2400" b="1" dirty="0">
              <a:effectLst>
                <a:outerShdw blurRad="38100" dist="38100" dir="2700000" algn="tl">
                  <a:srgbClr val="000000">
                    <a:alpha val="43137"/>
                  </a:srgbClr>
                </a:outerShdw>
              </a:effectLst>
            </a:endParaRPr>
          </a:p>
        </p:txBody>
      </p:sp>
      <p:sp>
        <p:nvSpPr>
          <p:cNvPr id="7" name="Cloud Callout 6"/>
          <p:cNvSpPr/>
          <p:nvPr/>
        </p:nvSpPr>
        <p:spPr>
          <a:xfrm>
            <a:off x="7958571" y="4370300"/>
            <a:ext cx="3463638" cy="2120873"/>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brainstorming vocabulary </a:t>
            </a:r>
            <a:endParaRPr lang="lv-LV"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
        <p:nvSpPr>
          <p:cNvPr id="8" name="Cloud Callout 7"/>
          <p:cNvSpPr/>
          <p:nvPr/>
        </p:nvSpPr>
        <p:spPr>
          <a:xfrm>
            <a:off x="825209" y="4370300"/>
            <a:ext cx="3408219" cy="1593273"/>
          </a:xfrm>
          <a:prstGeom prst="cloudCallout">
            <a:avLst/>
          </a:prstGeom>
          <a:solidFill>
            <a:srgbClr val="D40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storytelling </a:t>
            </a:r>
            <a:endParaRPr lang="lv-LV" sz="28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
        <p:nvSpPr>
          <p:cNvPr id="9" name="Cloud Callout 8"/>
          <p:cNvSpPr/>
          <p:nvPr/>
        </p:nvSpPr>
        <p:spPr>
          <a:xfrm>
            <a:off x="9239250" y="2538153"/>
            <a:ext cx="2708563" cy="165700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GB"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listening to music</a:t>
            </a:r>
            <a:endParaRPr lang="lv-LV" sz="24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Tree>
    <p:extLst>
      <p:ext uri="{BB962C8B-B14F-4D97-AF65-F5344CB8AC3E}">
        <p14:creationId xmlns:p14="http://schemas.microsoft.com/office/powerpoint/2010/main" val="248832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082BA5-D80F-4771-9D31-C4FD02D1E498}"/>
              </a:ext>
            </a:extLst>
          </p:cNvPr>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ACTIVITIES</a:t>
            </a:r>
          </a:p>
        </p:txBody>
      </p:sp>
      <p:sp>
        <p:nvSpPr>
          <p:cNvPr id="3" name="Satura vietturis 2">
            <a:extLst>
              <a:ext uri="{FF2B5EF4-FFF2-40B4-BE49-F238E27FC236}">
                <a16:creationId xmlns:a16="http://schemas.microsoft.com/office/drawing/2014/main" id="{11227C77-2CEC-4474-B0D8-07858200843A}"/>
              </a:ext>
            </a:extLst>
          </p:cNvPr>
          <p:cNvSpPr>
            <a:spLocks noGrp="1"/>
          </p:cNvSpPr>
          <p:nvPr>
            <p:ph idx="1"/>
          </p:nvPr>
        </p:nvSpPr>
        <p:spPr/>
        <p:txBody>
          <a:bodyPr>
            <a:noAutofit/>
          </a:bodyPr>
          <a:lstStyle/>
          <a:p>
            <a:r>
              <a:rPr lang="lv-LV" sz="3200" dirty="0" err="1">
                <a:latin typeface="Arial" panose="020B0604020202020204" pitchFamily="34" charset="0"/>
                <a:cs typeface="Arial" panose="020B0604020202020204" pitchFamily="34" charset="0"/>
              </a:rPr>
              <a:t>Drawing</a:t>
            </a:r>
            <a:r>
              <a:rPr lang="lv-LV" sz="3200" dirty="0">
                <a:latin typeface="Arial" panose="020B0604020202020204" pitchFamily="34" charset="0"/>
                <a:cs typeface="Arial" panose="020B0604020202020204" pitchFamily="34" charset="0"/>
              </a:rPr>
              <a:t> dictation</a:t>
            </a:r>
          </a:p>
          <a:p>
            <a:r>
              <a:rPr lang="lv-LV" sz="32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Dictionary game</a:t>
            </a:r>
          </a:p>
          <a:p>
            <a:r>
              <a:rPr lang="lv-LV" sz="32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with the first letters of the given words</a:t>
            </a:r>
            <a:r>
              <a:rPr lang="lv-LV" sz="3200" dirty="0">
                <a:latin typeface="Arial" panose="020B0604020202020204" pitchFamily="34" charset="0"/>
                <a:cs typeface="Arial" panose="020B0604020202020204" pitchFamily="34" charset="0"/>
              </a:rPr>
              <a:t> (HOAY? WDYLD?)</a:t>
            </a:r>
          </a:p>
          <a:p>
            <a:r>
              <a:rPr lang="lv-LV" sz="32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Slang words </a:t>
            </a:r>
            <a:r>
              <a:rPr lang="lv-LV" sz="3200" dirty="0">
                <a:latin typeface="Arial" panose="020B0604020202020204" pitchFamily="34" charset="0"/>
                <a:cs typeface="Arial" panose="020B0604020202020204" pitchFamily="34" charset="0"/>
              </a:rPr>
              <a:t>(footpad, pennyweighter, biblioklept, Jackroller, etc.)</a:t>
            </a:r>
          </a:p>
          <a:p>
            <a:r>
              <a:rPr lang="lv-LV" sz="32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Verbal boxing</a:t>
            </a:r>
          </a:p>
          <a:p>
            <a:pPr marL="0" indent="0">
              <a:buNone/>
            </a:pPr>
            <a:endParaRPr lang="lv-LV" sz="4000" dirty="0"/>
          </a:p>
          <a:p>
            <a:pPr marL="0" indent="0">
              <a:buNone/>
            </a:pPr>
            <a:endParaRPr lang="lv-LV" sz="4000" dirty="0"/>
          </a:p>
        </p:txBody>
      </p:sp>
    </p:spTree>
    <p:extLst>
      <p:ext uri="{BB962C8B-B14F-4D97-AF65-F5344CB8AC3E}">
        <p14:creationId xmlns:p14="http://schemas.microsoft.com/office/powerpoint/2010/main" val="461453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5A23-DE70-423F-9A1E-57FFB1E073BE}"/>
              </a:ext>
            </a:extLst>
          </p:cNvPr>
          <p:cNvSpPr>
            <a:spLocks noGrp="1"/>
          </p:cNvSpPr>
          <p:nvPr>
            <p:ph type="title"/>
          </p:nvPr>
        </p:nvSpPr>
        <p:spPr/>
        <p:txBody>
          <a:bodyPr/>
          <a:lstStyle/>
          <a:p>
            <a:r>
              <a:rPr lang="en-US" b="1" noProof="1">
                <a:solidFill>
                  <a:srgbClr val="00B0F0"/>
                </a:solidFill>
                <a:effectLst>
                  <a:outerShdw blurRad="38100" dist="38100" dir="2700000" algn="tl">
                    <a:srgbClr val="000000">
                      <a:alpha val="43137"/>
                    </a:srgbClr>
                  </a:outerShdw>
                </a:effectLst>
              </a:rPr>
              <a:t>Dictionary Game</a:t>
            </a:r>
          </a:p>
        </p:txBody>
      </p:sp>
      <p:sp>
        <p:nvSpPr>
          <p:cNvPr id="3" name="Content Placeholder 2">
            <a:extLst>
              <a:ext uri="{FF2B5EF4-FFF2-40B4-BE49-F238E27FC236}">
                <a16:creationId xmlns:a16="http://schemas.microsoft.com/office/drawing/2014/main" id="{550424A7-8BA9-44FE-911F-DC35C9A2CDAD}"/>
              </a:ext>
            </a:extLst>
          </p:cNvPr>
          <p:cNvSpPr>
            <a:spLocks noGrp="1"/>
          </p:cNvSpPr>
          <p:nvPr>
            <p:ph idx="1"/>
          </p:nvPr>
        </p:nvSpPr>
        <p:spPr/>
        <p:txBody>
          <a:bodyPr>
            <a:normAutofit fontScale="85000" lnSpcReduction="20000"/>
          </a:bodyPr>
          <a:lstStyle/>
          <a:p>
            <a:r>
              <a:rPr lang="en-US" sz="2800" dirty="0"/>
              <a:t>Ask one student to leave the room for a couple of minutes. </a:t>
            </a:r>
            <a:endParaRPr lang="lv-LV" sz="2800" dirty="0"/>
          </a:p>
          <a:p>
            <a:r>
              <a:rPr lang="en-US" sz="2800" dirty="0"/>
              <a:t>While he/she is out, ask the other students to invent their own definitions for the word you would like to pre-teach (for instance, </a:t>
            </a:r>
            <a:r>
              <a:rPr lang="en-US" sz="2800" b="1" dirty="0"/>
              <a:t>pandemonium</a:t>
            </a:r>
            <a:r>
              <a:rPr lang="en-US" sz="2800" dirty="0"/>
              <a:t>). </a:t>
            </a:r>
            <a:endParaRPr lang="lv-LV" sz="2800" dirty="0"/>
          </a:p>
          <a:p>
            <a:r>
              <a:rPr lang="en-US" sz="2800" dirty="0"/>
              <a:t>Give one student the dictionary and ask him/her to memorize the definition. </a:t>
            </a:r>
            <a:endParaRPr lang="lv-LV" sz="2800" dirty="0"/>
          </a:p>
          <a:p>
            <a:r>
              <a:rPr lang="en-US" sz="2800" dirty="0"/>
              <a:t>The student who was out enters the classroom and asks everybody what they think the word </a:t>
            </a:r>
            <a:r>
              <a:rPr lang="en-US" sz="2800" i="1" dirty="0"/>
              <a:t>pandemonium</a:t>
            </a:r>
            <a:r>
              <a:rPr lang="en-US" sz="2800" dirty="0"/>
              <a:t> means. </a:t>
            </a:r>
            <a:endParaRPr lang="lv-LV" sz="2800" dirty="0"/>
          </a:p>
          <a:p>
            <a:r>
              <a:rPr lang="en-US" sz="2800" dirty="0"/>
              <a:t>The students share their definitions. </a:t>
            </a:r>
            <a:endParaRPr lang="lv-LV" sz="2800" dirty="0"/>
          </a:p>
          <a:p>
            <a:r>
              <a:rPr lang="en-US" sz="2800" dirty="0"/>
              <a:t>After listening to all the definitions given the student has to choose the most reasonable and logical one. </a:t>
            </a:r>
            <a:endParaRPr lang="lv-LV" sz="2800" dirty="0"/>
          </a:p>
          <a:p>
            <a:r>
              <a:rPr lang="en-US" sz="2800" dirty="0"/>
              <a:t>Don’t forget to give the right answer. </a:t>
            </a:r>
            <a:endParaRPr lang="lv-LV" sz="2800" dirty="0"/>
          </a:p>
          <a:p>
            <a:endParaRPr lang="lv-LV" dirty="0"/>
          </a:p>
        </p:txBody>
      </p:sp>
    </p:spTree>
    <p:extLst>
      <p:ext uri="{BB962C8B-B14F-4D97-AF65-F5344CB8AC3E}">
        <p14:creationId xmlns:p14="http://schemas.microsoft.com/office/powerpoint/2010/main" val="28963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F7D2-A035-4B8C-8515-F7155DD7D9DC}"/>
              </a:ext>
            </a:extLst>
          </p:cNvPr>
          <p:cNvSpPr>
            <a:spLocks noGrp="1"/>
          </p:cNvSpPr>
          <p:nvPr>
            <p:ph type="title"/>
          </p:nvPr>
        </p:nvSpPr>
        <p:spPr/>
        <p:txBody>
          <a:bodyPr/>
          <a:lstStyle/>
          <a:p>
            <a:r>
              <a:rPr lang="en-US" b="1" noProof="1">
                <a:solidFill>
                  <a:srgbClr val="00B0F0"/>
                </a:solidFill>
                <a:effectLst>
                  <a:outerShdw blurRad="38100" dist="38100" dir="2700000" algn="tl">
                    <a:srgbClr val="000000">
                      <a:alpha val="43137"/>
                    </a:srgbClr>
                  </a:outerShdw>
                </a:effectLst>
              </a:rPr>
              <a:t>Slang Words</a:t>
            </a:r>
          </a:p>
        </p:txBody>
      </p:sp>
      <p:sp>
        <p:nvSpPr>
          <p:cNvPr id="3" name="Content Placeholder 2">
            <a:extLst>
              <a:ext uri="{FF2B5EF4-FFF2-40B4-BE49-F238E27FC236}">
                <a16:creationId xmlns:a16="http://schemas.microsoft.com/office/drawing/2014/main" id="{40E531D2-D5B7-42FE-A268-EE2010FA0E5A}"/>
              </a:ext>
            </a:extLst>
          </p:cNvPr>
          <p:cNvSpPr>
            <a:spLocks noGrp="1"/>
          </p:cNvSpPr>
          <p:nvPr>
            <p:ph idx="1"/>
          </p:nvPr>
        </p:nvSpPr>
        <p:spPr/>
        <p:txBody>
          <a:bodyPr>
            <a:normAutofit lnSpcReduction="10000"/>
          </a:bodyPr>
          <a:lstStyle/>
          <a:p>
            <a:r>
              <a:rPr lang="en-US" sz="2400" noProof="1"/>
              <a:t>Lead-in to a new topic.</a:t>
            </a:r>
          </a:p>
          <a:p>
            <a:r>
              <a:rPr lang="en-US" sz="2400" noProof="1"/>
              <a:t>Prepare a list of non-common words (e.g. slang) on the topic</a:t>
            </a:r>
            <a:r>
              <a:rPr lang="lv-LV" sz="2400" noProof="1"/>
              <a:t> </a:t>
            </a:r>
            <a:r>
              <a:rPr lang="lv-LV" sz="2400" dirty="0">
                <a:latin typeface="Garamond" panose="02020404030301010803" pitchFamily="18" charset="0"/>
                <a:cs typeface="Calibri Light" panose="020F0302020204030204" pitchFamily="34" charset="0"/>
              </a:rPr>
              <a:t>(</a:t>
            </a:r>
            <a:r>
              <a:rPr lang="lv-LV" sz="2400" b="1" dirty="0">
                <a:latin typeface="Garamond" panose="02020404030301010803" pitchFamily="18" charset="0"/>
                <a:cs typeface="Calibri Light" panose="020F0302020204030204" pitchFamily="34" charset="0"/>
              </a:rPr>
              <a:t>footpad</a:t>
            </a:r>
            <a:r>
              <a:rPr lang="lv-LV" sz="2400" dirty="0">
                <a:latin typeface="Garamond" panose="02020404030301010803" pitchFamily="18" charset="0"/>
                <a:cs typeface="Calibri Light" panose="020F0302020204030204" pitchFamily="34" charset="0"/>
              </a:rPr>
              <a:t>, </a:t>
            </a:r>
            <a:r>
              <a:rPr lang="lv-LV" sz="2400" b="1" dirty="0">
                <a:latin typeface="Garamond" panose="02020404030301010803" pitchFamily="18" charset="0"/>
                <a:cs typeface="Calibri Light" panose="020F0302020204030204" pitchFamily="34" charset="0"/>
              </a:rPr>
              <a:t>pennyweighter</a:t>
            </a:r>
            <a:r>
              <a:rPr lang="lv-LV" sz="2400" dirty="0">
                <a:latin typeface="Garamond" panose="02020404030301010803" pitchFamily="18" charset="0"/>
                <a:cs typeface="Calibri Light" panose="020F0302020204030204" pitchFamily="34" charset="0"/>
              </a:rPr>
              <a:t>, </a:t>
            </a:r>
            <a:r>
              <a:rPr lang="lv-LV" sz="2400" b="1" dirty="0">
                <a:latin typeface="Garamond" panose="02020404030301010803" pitchFamily="18" charset="0"/>
                <a:cs typeface="Calibri Light" panose="020F0302020204030204" pitchFamily="34" charset="0"/>
              </a:rPr>
              <a:t>biblioklept</a:t>
            </a:r>
            <a:r>
              <a:rPr lang="lv-LV" sz="2400" dirty="0">
                <a:latin typeface="Garamond" panose="02020404030301010803" pitchFamily="18" charset="0"/>
                <a:cs typeface="Calibri Light" panose="020F0302020204030204" pitchFamily="34" charset="0"/>
              </a:rPr>
              <a:t>, </a:t>
            </a:r>
            <a:r>
              <a:rPr lang="lv-LV" sz="2400" b="1" dirty="0">
                <a:latin typeface="Garamond" panose="02020404030301010803" pitchFamily="18" charset="0"/>
                <a:cs typeface="Calibri Light" panose="020F0302020204030204" pitchFamily="34" charset="0"/>
              </a:rPr>
              <a:t>Jackroller</a:t>
            </a:r>
            <a:r>
              <a:rPr lang="lv-LV" sz="2400" dirty="0">
                <a:latin typeface="Garamond" panose="02020404030301010803" pitchFamily="18" charset="0"/>
                <a:cs typeface="Calibri Light" panose="020F0302020204030204" pitchFamily="34" charset="0"/>
              </a:rPr>
              <a:t>, etc.)</a:t>
            </a:r>
            <a:r>
              <a:rPr lang="en-US" sz="2400" noProof="1">
                <a:latin typeface="Garamond" panose="02020404030301010803" pitchFamily="18" charset="0"/>
                <a:cs typeface="Calibri Light" panose="020F0302020204030204" pitchFamily="34" charset="0"/>
              </a:rPr>
              <a:t>.</a:t>
            </a:r>
          </a:p>
          <a:p>
            <a:r>
              <a:rPr lang="en-US" sz="2400" noProof="1"/>
              <a:t>Write each word separately on a sheet of scrap paper.</a:t>
            </a:r>
          </a:p>
          <a:p>
            <a:r>
              <a:rPr lang="en-US" sz="2400" noProof="1"/>
              <a:t>Give </a:t>
            </a:r>
            <a:r>
              <a:rPr lang="lv-LV" sz="2400" noProof="1"/>
              <a:t>the slang words </a:t>
            </a:r>
            <a:r>
              <a:rPr lang="en-US" sz="2400" noProof="1"/>
              <a:t>out to Ss (one word each).</a:t>
            </a:r>
          </a:p>
          <a:p>
            <a:r>
              <a:rPr lang="en-US" sz="2400" noProof="1"/>
              <a:t>Ss come to the board one by one, read their words out, define them (as they think) and stick them to the board (with magnets/blue tack).</a:t>
            </a:r>
          </a:p>
          <a:p>
            <a:r>
              <a:rPr lang="en-US" sz="2400" noProof="1"/>
              <a:t>Googling the word is not allowed.</a:t>
            </a:r>
          </a:p>
          <a:p>
            <a:r>
              <a:rPr lang="en-US" sz="2400" noProof="1"/>
              <a:t>When all the Ss have defined their words, T says whether Ss were right or no.</a:t>
            </a:r>
          </a:p>
          <a:p>
            <a:endParaRPr lang="lv-LV" dirty="0"/>
          </a:p>
        </p:txBody>
      </p:sp>
    </p:spTree>
    <p:extLst>
      <p:ext uri="{BB962C8B-B14F-4D97-AF65-F5344CB8AC3E}">
        <p14:creationId xmlns:p14="http://schemas.microsoft.com/office/powerpoint/2010/main" val="40040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B603B4-EDCA-4684-A469-4E41D9C37A0A}"/>
              </a:ext>
            </a:extLst>
          </p:cNvPr>
          <p:cNvSpPr>
            <a:spLocks noGrp="1"/>
          </p:cNvSpPr>
          <p:nvPr>
            <p:ph type="title"/>
          </p:nvPr>
        </p:nvSpPr>
        <p:spPr/>
        <p:txBody>
          <a:bodyPr>
            <a:normAutofit fontScale="90000"/>
          </a:bodyPr>
          <a:lstStyle/>
          <a:p>
            <a:r>
              <a:rPr lang="en-GB" sz="4400" b="1" spc="75" dirty="0">
                <a:solidFill>
                  <a:srgbClr val="00B0F0"/>
                </a:solidFill>
                <a:effectLst/>
                <a:latin typeface="Roboto Condensed" panose="02000000000000000000" pitchFamily="2" charset="0"/>
                <a:ea typeface="Times New Roman" panose="02020603050405020304" pitchFamily="18" charset="0"/>
                <a:cs typeface="Arial" panose="020B0604020202020204" pitchFamily="34" charset="0"/>
              </a:rPr>
              <a:t>The Study Phase </a:t>
            </a:r>
            <a:r>
              <a:rPr lang="en-GB" sz="4400" b="1" spc="75" dirty="0">
                <a:solidFill>
                  <a:srgbClr val="000000"/>
                </a:solidFill>
                <a:effectLst/>
                <a:latin typeface="Roboto Condensed" panose="02000000000000000000" pitchFamily="2" charset="0"/>
                <a:ea typeface="Times New Roman" panose="02020603050405020304" pitchFamily="18" charset="0"/>
                <a:cs typeface="Arial" panose="020B0604020202020204" pitchFamily="34" charset="0"/>
              </a:rPr>
              <a:t>– </a:t>
            </a:r>
            <a:r>
              <a:rPr lang="en-GB" sz="4400" b="1" spc="75" dirty="0">
                <a:solidFill>
                  <a:srgbClr val="FF0000"/>
                </a:solidFill>
                <a:effectLst/>
                <a:latin typeface="Roboto Condensed" panose="02000000000000000000" pitchFamily="2" charset="0"/>
                <a:ea typeface="Times New Roman" panose="02020603050405020304" pitchFamily="18" charset="0"/>
                <a:cs typeface="Arial" panose="020B0604020202020204" pitchFamily="34" charset="0"/>
              </a:rPr>
              <a:t>Learning New Things</a:t>
            </a:r>
            <a:br>
              <a:rPr lang="lv-LV"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lv-LV" dirty="0">
              <a:solidFill>
                <a:srgbClr val="FF0000"/>
              </a:solidFill>
            </a:endParaRPr>
          </a:p>
        </p:txBody>
      </p:sp>
      <p:sp>
        <p:nvSpPr>
          <p:cNvPr id="3" name="Satura vietturis 2">
            <a:extLst>
              <a:ext uri="{FF2B5EF4-FFF2-40B4-BE49-F238E27FC236}">
                <a16:creationId xmlns:a16="http://schemas.microsoft.com/office/drawing/2014/main" id="{BBA61420-04C8-4D6E-8A0A-10E73ED1B296}"/>
              </a:ext>
            </a:extLst>
          </p:cNvPr>
          <p:cNvSpPr>
            <a:spLocks noGrp="1"/>
          </p:cNvSpPr>
          <p:nvPr>
            <p:ph idx="1"/>
          </p:nvPr>
        </p:nvSpPr>
        <p:spPr>
          <a:xfrm>
            <a:off x="484909" y="1302327"/>
            <a:ext cx="11305309" cy="5084618"/>
          </a:xfrm>
        </p:spPr>
        <p:txBody>
          <a:bodyPr>
            <a:normAutofit fontScale="92500" lnSpcReduction="20000"/>
          </a:bodyPr>
          <a:lstStyle/>
          <a:p>
            <a:pPr marL="0" indent="0">
              <a:lnSpc>
                <a:spcPct val="107000"/>
              </a:lnSpc>
              <a:spcAft>
                <a:spcPts val="150"/>
              </a:spcAft>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buFont typeface="Wingdings" panose="05000000000000000000" pitchFamily="2" charset="2"/>
              <a:buChar char="v"/>
            </a:pPr>
            <a:r>
              <a:rPr lang="en-GB" sz="3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Learn</a:t>
            </a:r>
            <a:r>
              <a:rPr lang="lv-LV" sz="3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and </a:t>
            </a:r>
            <a:r>
              <a:rPr lang="en-GB" sz="3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review</a:t>
            </a:r>
            <a:r>
              <a:rPr lang="lv-LV" sz="3600"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various topics</a:t>
            </a:r>
          </a:p>
          <a:p>
            <a:pPr>
              <a:lnSpc>
                <a:spcPct val="107000"/>
              </a:lnSpc>
              <a:spcAft>
                <a:spcPts val="1500"/>
              </a:spcAft>
              <a:buFont typeface="Wingdings" panose="05000000000000000000" pitchFamily="2" charset="2"/>
              <a:buChar char="v"/>
            </a:pPr>
            <a:r>
              <a:rPr lang="lv-LV" sz="3600" dirty="0">
                <a:solidFill>
                  <a:srgbClr val="363940"/>
                </a:solidFill>
                <a:latin typeface="Arial" panose="020B0604020202020204" pitchFamily="34" charset="0"/>
                <a:cs typeface="Times New Roman" panose="02020603050405020304" pitchFamily="18" charset="0"/>
              </a:rPr>
              <a:t>Focus on accuracy</a:t>
            </a:r>
          </a:p>
          <a:p>
            <a:pPr>
              <a:lnSpc>
                <a:spcPct val="107000"/>
              </a:lnSpc>
              <a:spcAft>
                <a:spcPts val="1500"/>
              </a:spcAft>
              <a:buFont typeface="Wingdings" panose="05000000000000000000" pitchFamily="2" charset="2"/>
              <a:buChar char="v"/>
            </a:pPr>
            <a:r>
              <a:rPr lang="lv-LV" sz="3600" dirty="0">
                <a:solidFill>
                  <a:srgbClr val="363940"/>
                </a:solidFill>
                <a:latin typeface="Arial" panose="020B0604020202020204" pitchFamily="34" charset="0"/>
                <a:cs typeface="Times New Roman" panose="02020603050405020304" pitchFamily="18" charset="0"/>
              </a:rPr>
              <a:t>Tactful correction of errors</a:t>
            </a:r>
          </a:p>
          <a:p>
            <a:pPr>
              <a:lnSpc>
                <a:spcPct val="107000"/>
              </a:lnSpc>
              <a:spcAft>
                <a:spcPts val="1500"/>
              </a:spcAft>
              <a:buFont typeface="Wingdings" panose="05000000000000000000" pitchFamily="2" charset="2"/>
              <a:buChar char="v"/>
            </a:pPr>
            <a:r>
              <a:rPr lang="lv-LV" sz="3600" dirty="0">
                <a:solidFill>
                  <a:srgbClr val="363940"/>
                </a:solidFill>
                <a:latin typeface="Arial" panose="020B0604020202020204" pitchFamily="34" charset="0"/>
                <a:cs typeface="Times New Roman" panose="02020603050405020304" pitchFamily="18" charset="0"/>
              </a:rPr>
              <a:t>Balance TTT and STT</a:t>
            </a:r>
          </a:p>
          <a:p>
            <a:pPr>
              <a:lnSpc>
                <a:spcPct val="107000"/>
              </a:lnSpc>
              <a:spcAft>
                <a:spcPts val="1500"/>
              </a:spcAft>
              <a:buFont typeface="Wingdings" panose="05000000000000000000" pitchFamily="2" charset="2"/>
              <a:buChar char="v"/>
            </a:pPr>
            <a:r>
              <a:rPr lang="lv-LV" sz="3600" dirty="0">
                <a:solidFill>
                  <a:srgbClr val="363940"/>
                </a:solidFill>
                <a:latin typeface="Arial" panose="020B0604020202020204" pitchFamily="34" charset="0"/>
                <a:cs typeface="Times New Roman" panose="02020603050405020304" pitchFamily="18" charset="0"/>
              </a:rPr>
              <a:t>Active involvement of Ss</a:t>
            </a:r>
          </a:p>
          <a:p>
            <a:pPr>
              <a:lnSpc>
                <a:spcPct val="107000"/>
              </a:lnSpc>
              <a:spcAft>
                <a:spcPts val="1500"/>
              </a:spcAft>
              <a:buFont typeface="Wingdings" panose="05000000000000000000" pitchFamily="2" charset="2"/>
              <a:buChar char="v"/>
            </a:pPr>
            <a:r>
              <a:rPr lang="lv-LV"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GB"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rops</a:t>
            </a:r>
            <a:r>
              <a:rPr lang="en-GB"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materials to aid teaching</a:t>
            </a:r>
            <a:endParaRPr lang="lv-LV" sz="3600" dirty="0">
              <a:latin typeface="Arial" panose="020B0604020202020204" pitchFamily="34" charset="0"/>
              <a:cs typeface="Arial" panose="020B0604020202020204" pitchFamily="34" charset="0"/>
            </a:endParaRPr>
          </a:p>
          <a:p>
            <a:pPr>
              <a:lnSpc>
                <a:spcPct val="107000"/>
              </a:lnSpc>
              <a:spcAft>
                <a:spcPts val="1500"/>
              </a:spcAft>
            </a:pPr>
            <a:endParaRPr lang="lv-LV" sz="4400" dirty="0"/>
          </a:p>
          <a:p>
            <a:pPr>
              <a:lnSpc>
                <a:spcPct val="107000"/>
              </a:lnSpc>
              <a:spcAft>
                <a:spcPts val="1500"/>
              </a:spcAft>
            </a:pPr>
            <a:endParaRPr lang="lv-LV" sz="42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1500"/>
              </a:spcAft>
              <a:buNone/>
            </a:pPr>
            <a:endParaRPr lang="lv-LV" sz="4200" dirty="0">
              <a:solidFill>
                <a:srgbClr val="36394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1500"/>
              </a:spcAft>
              <a:buNone/>
            </a:pPr>
            <a:endParaRPr lang="lv-LV" sz="4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lv-LV" dirty="0"/>
          </a:p>
        </p:txBody>
      </p:sp>
      <p:sp>
        <p:nvSpPr>
          <p:cNvPr id="6" name="Wave 5"/>
          <p:cNvSpPr/>
          <p:nvPr/>
        </p:nvSpPr>
        <p:spPr>
          <a:xfrm>
            <a:off x="9116674" y="3987215"/>
            <a:ext cx="2093339" cy="1377591"/>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63940"/>
                </a:solidFill>
                <a:latin typeface="Arial" panose="020B0604020202020204" pitchFamily="34" charset="0"/>
                <a:ea typeface="Times New Roman" panose="02020603050405020304" pitchFamily="18" charset="0"/>
                <a:cs typeface="Times New Roman" panose="02020603050405020304" pitchFamily="18" charset="0"/>
              </a:rPr>
              <a:t> </a:t>
            </a: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study materials</a:t>
            </a:r>
            <a:endParaRPr lang="lv-LV" sz="2000" b="1" dirty="0">
              <a:effectLst>
                <a:outerShdw blurRad="38100" dist="38100" dir="2700000" algn="tl">
                  <a:srgbClr val="000000">
                    <a:alpha val="43137"/>
                  </a:srgbClr>
                </a:outerShdw>
              </a:effectLst>
            </a:endParaRPr>
          </a:p>
        </p:txBody>
      </p:sp>
      <p:sp>
        <p:nvSpPr>
          <p:cNvPr id="7" name="Wave 6"/>
          <p:cNvSpPr/>
          <p:nvPr/>
        </p:nvSpPr>
        <p:spPr>
          <a:xfrm>
            <a:off x="10119455" y="1267998"/>
            <a:ext cx="1565563" cy="1149928"/>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textbooks</a:t>
            </a:r>
            <a:endParaRPr lang="lv-LV" sz="2000" b="1" dirty="0">
              <a:effectLst>
                <a:outerShdw blurRad="38100" dist="38100" dir="2700000" algn="tl">
                  <a:srgbClr val="000000">
                    <a:alpha val="43137"/>
                  </a:srgbClr>
                </a:outerShdw>
              </a:effectLst>
            </a:endParaRPr>
          </a:p>
        </p:txBody>
      </p:sp>
      <p:sp>
        <p:nvSpPr>
          <p:cNvPr id="8" name="Double Wave 7"/>
          <p:cNvSpPr/>
          <p:nvPr/>
        </p:nvSpPr>
        <p:spPr>
          <a:xfrm>
            <a:off x="10007855" y="2501513"/>
            <a:ext cx="1473778" cy="1316181"/>
          </a:xfrm>
          <a:prstGeom prst="double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videos</a:t>
            </a:r>
            <a:endParaRPr lang="lv-LV" sz="2000" b="1" dirty="0">
              <a:effectLst>
                <a:outerShdw blurRad="38100" dist="38100" dir="2700000" algn="tl">
                  <a:srgbClr val="000000">
                    <a:alpha val="43137"/>
                  </a:srgbClr>
                </a:outerShdw>
              </a:effectLst>
            </a:endParaRPr>
          </a:p>
        </p:txBody>
      </p:sp>
      <p:sp>
        <p:nvSpPr>
          <p:cNvPr id="9" name="Double Wave 8"/>
          <p:cNvSpPr/>
          <p:nvPr/>
        </p:nvSpPr>
        <p:spPr>
          <a:xfrm flipH="1">
            <a:off x="5816354" y="3516833"/>
            <a:ext cx="2991735" cy="1338158"/>
          </a:xfrm>
          <a:prstGeom prst="doubleWave">
            <a:avLst>
              <a:gd name="adj1" fmla="val 4842"/>
              <a:gd name="adj2"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drilling exercises </a:t>
            </a:r>
            <a:endParaRPr lang="lv-LV" sz="2000" b="1" dirty="0">
              <a:effectLst>
                <a:outerShdw blurRad="38100" dist="38100" dir="2700000" algn="tl">
                  <a:srgbClr val="000000">
                    <a:alpha val="43137"/>
                  </a:srgbClr>
                </a:outerShdw>
              </a:effectLst>
            </a:endParaRPr>
          </a:p>
        </p:txBody>
      </p:sp>
      <p:sp>
        <p:nvSpPr>
          <p:cNvPr id="10" name="Double Wave 9"/>
          <p:cNvSpPr/>
          <p:nvPr/>
        </p:nvSpPr>
        <p:spPr>
          <a:xfrm>
            <a:off x="5035709" y="2089982"/>
            <a:ext cx="2572614" cy="1233055"/>
          </a:xfrm>
          <a:prstGeom prst="double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gap fill quizzes</a:t>
            </a:r>
            <a:endParaRPr lang="lv-LV" sz="2000" b="1" dirty="0">
              <a:effectLst>
                <a:outerShdw blurRad="38100" dist="38100" dir="2700000" algn="tl">
                  <a:srgbClr val="000000">
                    <a:alpha val="43137"/>
                  </a:srgbClr>
                </a:outerShdw>
              </a:effectLst>
            </a:endParaRPr>
          </a:p>
        </p:txBody>
      </p:sp>
      <p:sp>
        <p:nvSpPr>
          <p:cNvPr id="11" name="Double Wave 10"/>
          <p:cNvSpPr/>
          <p:nvPr/>
        </p:nvSpPr>
        <p:spPr>
          <a:xfrm rot="10800000" flipH="1" flipV="1">
            <a:off x="7970914" y="1337578"/>
            <a:ext cx="1728356" cy="1917597"/>
          </a:xfrm>
          <a:prstGeom prst="double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matching exercises </a:t>
            </a:r>
            <a:endParaRPr lang="lv-LV"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lv-LV" dirty="0"/>
          </a:p>
        </p:txBody>
      </p:sp>
      <p:sp>
        <p:nvSpPr>
          <p:cNvPr id="12" name="Double Wave 11"/>
          <p:cNvSpPr/>
          <p:nvPr/>
        </p:nvSpPr>
        <p:spPr>
          <a:xfrm>
            <a:off x="7608323" y="5447041"/>
            <a:ext cx="2954058" cy="974233"/>
          </a:xfrm>
          <a:prstGeom prst="double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36394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word order arrangement</a:t>
            </a:r>
            <a:endParaRPr lang="lv-LV"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6925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EA3F7ED-41ED-4E9A-851B-DF5BF6C131A4}"/>
              </a:ext>
            </a:extLst>
          </p:cNvPr>
          <p:cNvSpPr>
            <a:spLocks noGrp="1"/>
          </p:cNvSpPr>
          <p:nvPr>
            <p:ph type="title"/>
          </p:nvPr>
        </p:nvSpPr>
        <p:spPr/>
        <p:txBody>
          <a:bodyPr/>
          <a:lstStyle/>
          <a:p>
            <a:r>
              <a:rPr lang="lv-LV" b="1" dirty="0">
                <a:solidFill>
                  <a:srgbClr val="FF0000"/>
                </a:solidFill>
                <a:effectLst>
                  <a:outerShdw blurRad="38100" dist="38100" dir="2700000" algn="tl">
                    <a:srgbClr val="000000">
                      <a:alpha val="43137"/>
                    </a:srgbClr>
                  </a:outerShdw>
                </a:effectLst>
              </a:rPr>
              <a:t>ACTIVITIES</a:t>
            </a:r>
          </a:p>
        </p:txBody>
      </p:sp>
      <p:sp>
        <p:nvSpPr>
          <p:cNvPr id="3" name="Satura vietturis 2">
            <a:extLst>
              <a:ext uri="{FF2B5EF4-FFF2-40B4-BE49-F238E27FC236}">
                <a16:creationId xmlns:a16="http://schemas.microsoft.com/office/drawing/2014/main" id="{30DBE82C-B9B3-4E95-82D4-82F0B7DF966E}"/>
              </a:ext>
            </a:extLst>
          </p:cNvPr>
          <p:cNvSpPr>
            <a:spLocks noGrp="1"/>
          </p:cNvSpPr>
          <p:nvPr>
            <p:ph idx="1"/>
          </p:nvPr>
        </p:nvSpPr>
        <p:spPr/>
        <p:txBody>
          <a:bodyPr>
            <a:normAutofit fontScale="85000" lnSpcReduction="10000"/>
          </a:bodyPr>
          <a:lstStyle/>
          <a:p>
            <a:r>
              <a:rPr lang="lv-LV" sz="4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Jigsaw reading </a:t>
            </a:r>
            <a:r>
              <a:rPr lang="lv-LV" sz="4000" dirty="0">
                <a:latin typeface="Arial" panose="020B0604020202020204" pitchFamily="34" charset="0"/>
                <a:cs typeface="Arial" panose="020B0604020202020204" pitchFamily="34" charset="0"/>
              </a:rPr>
              <a:t>(in pairs/groups of 3-4)</a:t>
            </a:r>
          </a:p>
          <a:p>
            <a:r>
              <a:rPr lang="lv-LV" sz="4000" dirty="0">
                <a:latin typeface="Arial" panose="020B0604020202020204" pitchFamily="34" charset="0"/>
                <a:cs typeface="Arial" panose="020B0604020202020204" pitchFamily="34" charset="0"/>
              </a:rPr>
              <a:t>Jigsaw listening/watching</a:t>
            </a:r>
          </a:p>
          <a:p>
            <a:r>
              <a:rPr lang="lv-LV"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Sentence race – error correction </a:t>
            </a:r>
            <a:r>
              <a:rPr lang="lv-LV" sz="4000" dirty="0">
                <a:latin typeface="Arial" panose="020B0604020202020204" pitchFamily="34" charset="0"/>
                <a:cs typeface="Arial" panose="020B0604020202020204" pitchFamily="34" charset="0"/>
              </a:rPr>
              <a:t>(in groups of 3) </a:t>
            </a:r>
          </a:p>
          <a:p>
            <a:r>
              <a:rPr lang="en-US" sz="4000" noProof="1">
                <a:latin typeface="Arial" panose="020B0604020202020204" pitchFamily="34" charset="0"/>
                <a:cs typeface="Arial" panose="020B0604020202020204" pitchFamily="34" charset="0"/>
              </a:rPr>
              <a:t>Grammar auction/casino</a:t>
            </a:r>
          </a:p>
          <a:p>
            <a:r>
              <a:rPr lang="en-US" sz="4000" b="1" noProof="1">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Noughts and Crosses  </a:t>
            </a:r>
            <a:r>
              <a:rPr lang="lv-LV" sz="4000" dirty="0">
                <a:latin typeface="Arial" panose="020B0604020202020204" pitchFamily="34" charset="0"/>
                <a:cs typeface="Arial" panose="020B0604020202020204" pitchFamily="34" charset="0"/>
              </a:rPr>
              <a:t>(revision of questions)</a:t>
            </a:r>
          </a:p>
          <a:p>
            <a:r>
              <a:rPr lang="lv-LV"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Teaching collocations </a:t>
            </a:r>
            <a:r>
              <a:rPr lang="lv-LV" sz="4000" dirty="0">
                <a:latin typeface="Arial" panose="020B0604020202020204" pitchFamily="34" charset="0"/>
                <a:cs typeface="Arial" panose="020B0604020202020204" pitchFamily="34" charset="0"/>
              </a:rPr>
              <a:t>(Michael Lewis, </a:t>
            </a:r>
            <a:r>
              <a:rPr lang="lv-LV" sz="4000" i="1" dirty="0">
                <a:latin typeface="Arial" panose="020B0604020202020204" pitchFamily="34" charset="0"/>
                <a:cs typeface="Arial" panose="020B0604020202020204" pitchFamily="34" charset="0"/>
              </a:rPr>
              <a:t>The Lexical Approach</a:t>
            </a:r>
            <a:r>
              <a:rPr lang="lv-LV" sz="4000" dirty="0">
                <a:latin typeface="Arial" panose="020B0604020202020204" pitchFamily="34" charset="0"/>
                <a:cs typeface="Arial" panose="020B0604020202020204" pitchFamily="34" charset="0"/>
              </a:rPr>
              <a:t>) – </a:t>
            </a:r>
            <a:r>
              <a:rPr lang="en-US" sz="4000" i="1" noProof="1">
                <a:latin typeface="Arial" panose="020B0604020202020204" pitchFamily="34" charset="0"/>
                <a:cs typeface="Arial" panose="020B0604020202020204" pitchFamily="34" charset="0"/>
              </a:rPr>
              <a:t>see a Word Document</a:t>
            </a:r>
          </a:p>
          <a:p>
            <a:pPr marL="0" indent="0">
              <a:buNone/>
            </a:pPr>
            <a:endParaRPr lang="lv-LV" sz="4000" dirty="0"/>
          </a:p>
          <a:p>
            <a:pPr marL="0" indent="0">
              <a:buNone/>
            </a:pPr>
            <a:endParaRPr lang="lv-LV" dirty="0"/>
          </a:p>
          <a:p>
            <a:pPr marL="0" indent="0">
              <a:buNone/>
            </a:pPr>
            <a:endParaRPr lang="lv-LV" dirty="0"/>
          </a:p>
        </p:txBody>
      </p:sp>
    </p:spTree>
    <p:extLst>
      <p:ext uri="{BB962C8B-B14F-4D97-AF65-F5344CB8AC3E}">
        <p14:creationId xmlns:p14="http://schemas.microsoft.com/office/powerpoint/2010/main" val="2280918424"/>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577</TotalTime>
  <Words>1731</Words>
  <Application>Microsoft Office PowerPoint</Application>
  <PresentationFormat>Widescreen</PresentationFormat>
  <Paragraphs>226</Paragraphs>
  <Slides>32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Calibri Light</vt:lpstr>
      <vt:lpstr>Garamond</vt:lpstr>
      <vt:lpstr>Roboto Condensed</vt:lpstr>
      <vt:lpstr>Times New Roman</vt:lpstr>
      <vt:lpstr>Wingdings</vt:lpstr>
      <vt:lpstr>Savon</vt:lpstr>
      <vt:lpstr>Bitkartes attēls</vt:lpstr>
      <vt:lpstr>The Engage-Study-Activate Method of Teaching </vt:lpstr>
      <vt:lpstr>Abbreviations</vt:lpstr>
      <vt:lpstr> The Engage-Study-Activate Method of Teaching </vt:lpstr>
      <vt:lpstr> The Engage Phase – Warming Up </vt:lpstr>
      <vt:lpstr>ACTIVITIES</vt:lpstr>
      <vt:lpstr>Dictionary Game</vt:lpstr>
      <vt:lpstr>Slang Words</vt:lpstr>
      <vt:lpstr>The Study Phase – Learning New Things </vt:lpstr>
      <vt:lpstr>ACTIVITIES</vt:lpstr>
      <vt:lpstr>A</vt:lpstr>
      <vt:lpstr>Sentence Race – Error Correction</vt:lpstr>
      <vt:lpstr>EXAMPLE</vt:lpstr>
      <vt:lpstr> Noughts And Crosses (revision of questions)  </vt:lpstr>
      <vt:lpstr>Work-out</vt:lpstr>
      <vt:lpstr>Take-a-break Activities</vt:lpstr>
      <vt:lpstr> The Activate Phase – Using English Practically </vt:lpstr>
      <vt:lpstr> The Activate Phase – Using English Practically </vt:lpstr>
      <vt:lpstr>ACTIVITIES</vt:lpstr>
      <vt:lpstr> Interviews (rock-paper-scissors/odds or evens/online spinner) </vt:lpstr>
      <vt:lpstr>Consequences (storywriting) </vt:lpstr>
      <vt:lpstr>Consequences (storywriting) </vt:lpstr>
      <vt:lpstr>Consequences (storywriting) </vt:lpstr>
      <vt:lpstr>Different Types of ESA Lessons </vt:lpstr>
      <vt:lpstr> Boomerang ESA Lesson </vt:lpstr>
      <vt:lpstr> Patchwork ESA Lesson </vt:lpstr>
      <vt:lpstr>Advantages</vt:lpstr>
      <vt:lpstr>WORK-OUT</vt:lpstr>
      <vt:lpstr>Take-a-break Activities</vt:lpstr>
      <vt:lpstr>SOME IDEAS</vt:lpstr>
      <vt:lpstr>PowerPoint Presentation</vt:lpstr>
      <vt:lpstr>SOME IDEAS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dc:title>
  <dc:creator>Inta</dc:creator>
  <cp:lastModifiedBy>Jūlija Očeretnaja</cp:lastModifiedBy>
  <cp:revision>123</cp:revision>
  <dcterms:created xsi:type="dcterms:W3CDTF">2021-10-29T12:14:46Z</dcterms:created>
  <dcterms:modified xsi:type="dcterms:W3CDTF">2022-03-18T11:01:22Z</dcterms:modified>
</cp:coreProperties>
</file>