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61" r:id="rId6"/>
    <p:sldId id="266" r:id="rId7"/>
    <p:sldId id="267" r:id="rId8"/>
    <p:sldId id="271" r:id="rId9"/>
    <p:sldId id="272" r:id="rId10"/>
    <p:sldId id="270" r:id="rId11"/>
    <p:sldId id="268" r:id="rId12"/>
    <p:sldId id="269" r:id="rId13"/>
    <p:sldId id="265" r:id="rId14"/>
    <p:sldId id="262" r:id="rId15"/>
    <p:sldId id="25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8AFE6-AFFF-461D-9E74-0743EF2AA6C3}" type="datetimeFigureOut">
              <a:rPr lang="lv-LV" smtClean="0"/>
              <a:t>18.03.2022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8ECF3-596B-43B6-8C5F-8C457E29342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89247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For many people it brings back unhappy memories of dull, uncommunicative and often difficult lessons, where the focus was fairly on accuracy</a:t>
            </a:r>
            <a:r>
              <a:rPr lang="lv-LV" sz="1200" dirty="0"/>
              <a:t>.</a:t>
            </a:r>
            <a:r>
              <a:rPr lang="en-US" sz="1200" dirty="0"/>
              <a:t> 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68ECF3-596B-43B6-8C5F-8C457E29342E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7680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1347-EF6F-4E94-BE5F-59657EC5BECB}" type="datetimeFigureOut">
              <a:rPr lang="lv-LV" smtClean="0"/>
              <a:t>18.03.2022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1037813-029C-4CEF-B0EB-96A01EF20FF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48152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1347-EF6F-4E94-BE5F-59657EC5BECB}" type="datetimeFigureOut">
              <a:rPr lang="lv-LV" smtClean="0"/>
              <a:t>18.03.2022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1037813-029C-4CEF-B0EB-96A01EF20FF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69932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1347-EF6F-4E94-BE5F-59657EC5BECB}" type="datetimeFigureOut">
              <a:rPr lang="lv-LV" smtClean="0"/>
              <a:t>18.03.2022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1037813-029C-4CEF-B0EB-96A01EF20FFF}" type="slidenum">
              <a:rPr lang="lv-LV" smtClean="0"/>
              <a:t>‹#›</a:t>
            </a:fld>
            <a:endParaRPr lang="lv-LV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3021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1347-EF6F-4E94-BE5F-59657EC5BECB}" type="datetimeFigureOut">
              <a:rPr lang="lv-LV" smtClean="0"/>
              <a:t>18.03.2022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1037813-029C-4CEF-B0EB-96A01EF20FF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412369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1347-EF6F-4E94-BE5F-59657EC5BECB}" type="datetimeFigureOut">
              <a:rPr lang="lv-LV" smtClean="0"/>
              <a:t>18.03.2022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1037813-029C-4CEF-B0EB-96A01EF20FFF}" type="slidenum">
              <a:rPr lang="lv-LV" smtClean="0"/>
              <a:t>‹#›</a:t>
            </a:fld>
            <a:endParaRPr lang="lv-LV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45706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1347-EF6F-4E94-BE5F-59657EC5BECB}" type="datetimeFigureOut">
              <a:rPr lang="lv-LV" smtClean="0"/>
              <a:t>18.03.2022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1037813-029C-4CEF-B0EB-96A01EF20FF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78257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1347-EF6F-4E94-BE5F-59657EC5BECB}" type="datetimeFigureOut">
              <a:rPr lang="lv-LV" smtClean="0"/>
              <a:t>18.03.2022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7813-029C-4CEF-B0EB-96A01EF20FF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75106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1347-EF6F-4E94-BE5F-59657EC5BECB}" type="datetimeFigureOut">
              <a:rPr lang="lv-LV" smtClean="0"/>
              <a:t>18.03.2022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7813-029C-4CEF-B0EB-96A01EF20FF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64301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1347-EF6F-4E94-BE5F-59657EC5BECB}" type="datetimeFigureOut">
              <a:rPr lang="lv-LV" smtClean="0"/>
              <a:t>18.03.2022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7813-029C-4CEF-B0EB-96A01EF20FF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80406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1347-EF6F-4E94-BE5F-59657EC5BECB}" type="datetimeFigureOut">
              <a:rPr lang="lv-LV" smtClean="0"/>
              <a:t>18.03.2022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1037813-029C-4CEF-B0EB-96A01EF20FF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9708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1347-EF6F-4E94-BE5F-59657EC5BECB}" type="datetimeFigureOut">
              <a:rPr lang="lv-LV" smtClean="0"/>
              <a:t>18.03.2022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1037813-029C-4CEF-B0EB-96A01EF20FF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20594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1347-EF6F-4E94-BE5F-59657EC5BECB}" type="datetimeFigureOut">
              <a:rPr lang="lv-LV" smtClean="0"/>
              <a:t>18.03.2022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1037813-029C-4CEF-B0EB-96A01EF20FF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13054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1347-EF6F-4E94-BE5F-59657EC5BECB}" type="datetimeFigureOut">
              <a:rPr lang="lv-LV" smtClean="0"/>
              <a:t>18.03.2022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7813-029C-4CEF-B0EB-96A01EF20FF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80939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1347-EF6F-4E94-BE5F-59657EC5BECB}" type="datetimeFigureOut">
              <a:rPr lang="lv-LV" smtClean="0"/>
              <a:t>18.03.2022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7813-029C-4CEF-B0EB-96A01EF20FF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18117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1347-EF6F-4E94-BE5F-59657EC5BECB}" type="datetimeFigureOut">
              <a:rPr lang="lv-LV" smtClean="0"/>
              <a:t>18.03.2022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7813-029C-4CEF-B0EB-96A01EF20FF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40556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1347-EF6F-4E94-BE5F-59657EC5BECB}" type="datetimeFigureOut">
              <a:rPr lang="lv-LV" smtClean="0"/>
              <a:t>18.03.2022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1037813-029C-4CEF-B0EB-96A01EF20FF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80218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11347-EF6F-4E94-BE5F-59657EC5BECB}" type="datetimeFigureOut">
              <a:rPr lang="lv-LV" smtClean="0"/>
              <a:t>18.03.2022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1037813-029C-4CEF-B0EB-96A01EF20FF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7131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129tL7ka4s&amp;ab_channel=BBCLearningEnglish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ctIp-xqVck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nglishclub.com/listening/dictation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nglishintaiwan.com/teacher-resources/resources-for-teachers-in-the-esl-and-tefl-classroom/dictation-activities-by-hall-houston" TargetMode="External"/><Relationship Id="rId3" Type="http://schemas.openxmlformats.org/officeDocument/2006/relationships/hyperlink" Target="https://www.youtube.com/watch?v=C129tL7ka4s" TargetMode="External"/><Relationship Id="rId7" Type="http://schemas.openxmlformats.org/officeDocument/2006/relationships/hyperlink" Target="https://www.vocabulary.com/articles/blogexcerpts/the-cupertino-effect-and-other-tech-neologisms/" TargetMode="External"/><Relationship Id="rId2" Type="http://schemas.openxmlformats.org/officeDocument/2006/relationships/hyperlink" Target="https://www.onestopenglish.com/ask-the-experts/methodology-using-dictation-in-english-language-teaching/146383.articl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eachingenglish.org.uk/article/using-dictation" TargetMode="External"/><Relationship Id="rId11" Type="http://schemas.openxmlformats.org/officeDocument/2006/relationships/hyperlink" Target="https://readingmatrix.com/articles/jacobs_small/article.pdf" TargetMode="External"/><Relationship Id="rId5" Type="http://schemas.openxmlformats.org/officeDocument/2006/relationships/hyperlink" Target="https://www.youtube.com/watch?v=TctIp-xqVck" TargetMode="External"/><Relationship Id="rId10" Type="http://schemas.openxmlformats.org/officeDocument/2006/relationships/hyperlink" Target="https://www.teach-this.com/ideas/dictations" TargetMode="External"/><Relationship Id="rId4" Type="http://schemas.openxmlformats.org/officeDocument/2006/relationships/hyperlink" Target="https://www.englishclub.com/listening/dictation.htm" TargetMode="External"/><Relationship Id="rId9" Type="http://schemas.openxmlformats.org/officeDocument/2006/relationships/hyperlink" Target="https://eslgames.com/esl-dictation-activitie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4A15D-6090-42A6-9141-E6833002FF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/>
              <a:t>DICTATIONS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14E30D-5070-4F29-BAB0-06D1552B13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/>
              <a:t>Rīgas Valsts 3.ģimnāzija</a:t>
            </a:r>
          </a:p>
          <a:p>
            <a:r>
              <a:rPr lang="lv-LV" dirty="0" err="1"/>
              <a:t>Authors</a:t>
            </a:r>
            <a:r>
              <a:rPr lang="lv-LV" dirty="0"/>
              <a:t>: Inta </a:t>
            </a:r>
            <a:r>
              <a:rPr lang="lv-LV" dirty="0" err="1"/>
              <a:t>Augustāne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Jūlija Očeretnaja</a:t>
            </a:r>
          </a:p>
        </p:txBody>
      </p:sp>
    </p:spTree>
    <p:extLst>
      <p:ext uri="{BB962C8B-B14F-4D97-AF65-F5344CB8AC3E}">
        <p14:creationId xmlns:p14="http://schemas.microsoft.com/office/powerpoint/2010/main" val="4040297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lv-LV" sz="4000" dirty="0"/>
              <a:t>Whisper chain dictation</a:t>
            </a:r>
          </a:p>
          <a:p>
            <a:r>
              <a:rPr lang="lv-LV" sz="4000" dirty="0"/>
              <a:t>Back-to-back dictation</a:t>
            </a:r>
          </a:p>
          <a:p>
            <a:r>
              <a:rPr lang="lv-LV" sz="4000" dirty="0"/>
              <a:t>Drawing dictation</a:t>
            </a:r>
          </a:p>
          <a:p>
            <a:pPr marL="0" indent="0">
              <a:buNone/>
            </a:pPr>
            <a:endParaRPr lang="lv-LV" dirty="0"/>
          </a:p>
          <a:p>
            <a:pPr marL="0" indent="0" algn="ctr">
              <a:buNone/>
            </a:pPr>
            <a:r>
              <a:rPr lang="lv-LV" sz="1700" dirty="0">
                <a:hlinkClick r:id="rId2"/>
              </a:rPr>
              <a:t>https://www.youtube.com/watch?v=C129tL7ka4s&amp;ab_channel=BBCLearningEnglish</a:t>
            </a:r>
            <a:endParaRPr lang="lv-LV" sz="1700" dirty="0"/>
          </a:p>
          <a:p>
            <a:pPr marL="0" indent="0">
              <a:buNone/>
            </a:pPr>
            <a:endParaRPr lang="lv-LV" dirty="0"/>
          </a:p>
          <a:p>
            <a:pPr marL="0" indent="0" algn="ctr">
              <a:buNone/>
            </a:pPr>
            <a:r>
              <a:rPr lang="lv-LV" sz="2800" dirty="0"/>
              <a:t>0:17-2:49</a:t>
            </a:r>
          </a:p>
        </p:txBody>
      </p:sp>
    </p:spTree>
    <p:extLst>
      <p:ext uri="{BB962C8B-B14F-4D97-AF65-F5344CB8AC3E}">
        <p14:creationId xmlns:p14="http://schemas.microsoft.com/office/powerpoint/2010/main" val="953872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Opinion dictation</a:t>
            </a:r>
            <a:br>
              <a:rPr lang="lv-LV" b="1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lv-LV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noProof="1">
                <a:hlinkClick r:id="rId2"/>
              </a:rPr>
              <a:t>https://www.youtube.com/watch?v=TctIp-xqVck</a:t>
            </a:r>
            <a:r>
              <a:rPr lang="lv-LV" sz="2800" noProof="1"/>
              <a:t> </a:t>
            </a:r>
          </a:p>
          <a:p>
            <a:pPr marL="0" indent="0">
              <a:buNone/>
            </a:pPr>
            <a:endParaRPr lang="lv-LV" sz="2800" noProof="1"/>
          </a:p>
          <a:p>
            <a:pPr marL="0" indent="0">
              <a:buNone/>
            </a:pPr>
            <a:r>
              <a:rPr lang="lv-LV" sz="2800" noProof="1"/>
              <a:t>(until 2:11)</a:t>
            </a:r>
          </a:p>
          <a:p>
            <a:pPr marL="0" indent="0">
              <a:buNone/>
            </a:pPr>
            <a:endParaRPr lang="lv-LV" noProof="1">
              <a:highlight>
                <a:srgbClr val="FF00FF"/>
              </a:highlight>
            </a:endParaRPr>
          </a:p>
          <a:p>
            <a:pPr marL="0" indent="0">
              <a:buNone/>
            </a:pPr>
            <a:endParaRPr lang="en-US" noProof="1">
              <a:highlight>
                <a:srgbClr val="FF00FF"/>
              </a:highlight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858984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b="1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Online dictation </a:t>
            </a:r>
            <a:br>
              <a:rPr lang="lv-LV" b="1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lv-LV" noProof="1"/>
              <a:t>(to facilitate learners’autonomy)</a:t>
            </a:r>
            <a:br>
              <a:rPr lang="lv-LV" noProof="1"/>
            </a:b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lv-LV" noProof="1">
              <a:hlinkClick r:id="rId2"/>
            </a:endParaRPr>
          </a:p>
          <a:p>
            <a:pPr marL="0" indent="0">
              <a:buNone/>
            </a:pPr>
            <a:endParaRPr lang="lv-LV" noProof="1">
              <a:hlinkClick r:id="rId2"/>
            </a:endParaRPr>
          </a:p>
          <a:p>
            <a:pPr marL="0" indent="0">
              <a:buNone/>
            </a:pPr>
            <a:endParaRPr lang="lv-LV" noProof="1">
              <a:hlinkClick r:id="rId2"/>
            </a:endParaRPr>
          </a:p>
          <a:p>
            <a:pPr marL="0" indent="0" algn="ctr">
              <a:buNone/>
            </a:pPr>
            <a:r>
              <a:rPr lang="en-US" sz="2400" noProof="1">
                <a:hlinkClick r:id="rId2"/>
              </a:rPr>
              <a:t>https://www.englishclub.com/listening/dictation.htm</a:t>
            </a:r>
            <a:endParaRPr lang="lv-LV" sz="2400" noProof="1"/>
          </a:p>
          <a:p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368007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A0600-68BA-4D1D-B11F-FF3625DF2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Clapped dictation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AC5E8-DE8B-40E4-A792-0E28910EC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GB" sz="2400" dirty="0"/>
              <a:t>Edward saw himself </a:t>
            </a:r>
            <a:r>
              <a:rPr lang="en-GB" sz="2400" dirty="0">
                <a:highlight>
                  <a:srgbClr val="00FFFF"/>
                </a:highlight>
              </a:rPr>
              <a:t>in</a:t>
            </a:r>
            <a:r>
              <a:rPr lang="en-GB" sz="2400" dirty="0"/>
              <a:t> the mirror. His appearance scared him. </a:t>
            </a:r>
            <a:r>
              <a:rPr lang="en-GB" sz="2400" dirty="0">
                <a:highlight>
                  <a:srgbClr val="00FFFF"/>
                </a:highlight>
              </a:rPr>
              <a:t>To</a:t>
            </a:r>
            <a:r>
              <a:rPr lang="en-GB" sz="2400" dirty="0"/>
              <a:t> his disappointment his naturally pale skin had acquired rosy skin tone. What was happening? Something was definitely weird and unnatural. Was he really turning </a:t>
            </a:r>
            <a:r>
              <a:rPr lang="en-GB" sz="2400" dirty="0">
                <a:highlight>
                  <a:srgbClr val="00FFFF"/>
                </a:highlight>
              </a:rPr>
              <a:t>into</a:t>
            </a:r>
            <a:r>
              <a:rPr lang="en-GB" sz="2400" dirty="0"/>
              <a:t> a healthy human being? No! It couldn’t be! He walked </a:t>
            </a:r>
            <a:r>
              <a:rPr lang="en-GB" sz="2400" dirty="0">
                <a:highlight>
                  <a:srgbClr val="00FFFF"/>
                </a:highlight>
              </a:rPr>
              <a:t>to </a:t>
            </a:r>
            <a:r>
              <a:rPr lang="en-GB" sz="2400" dirty="0"/>
              <a:t>the window and drew the pink curtains. The sunlight struck him immediately. Then he took another glance </a:t>
            </a:r>
            <a:r>
              <a:rPr lang="en-GB" sz="2400" dirty="0">
                <a:highlight>
                  <a:srgbClr val="00FFFF"/>
                </a:highlight>
              </a:rPr>
              <a:t>at</a:t>
            </a:r>
            <a:r>
              <a:rPr lang="en-GB" sz="2400" dirty="0"/>
              <a:t> the mirror and </a:t>
            </a:r>
            <a:r>
              <a:rPr lang="en-GB" sz="2400" dirty="0">
                <a:highlight>
                  <a:srgbClr val="00FFFF"/>
                </a:highlight>
              </a:rPr>
              <a:t>to</a:t>
            </a:r>
            <a:r>
              <a:rPr lang="en-GB" sz="2400" dirty="0"/>
              <a:t> his surprise he saw his true self. Apparently it was a rosy light which confused him </a:t>
            </a:r>
            <a:r>
              <a:rPr lang="en-GB" sz="2400" dirty="0">
                <a:highlight>
                  <a:srgbClr val="00FFFF"/>
                </a:highlight>
              </a:rPr>
              <a:t>in</a:t>
            </a:r>
            <a:r>
              <a:rPr lang="en-GB" sz="2400" dirty="0"/>
              <a:t> the beginning.</a:t>
            </a:r>
            <a:endParaRPr lang="lv-LV" sz="2400" dirty="0"/>
          </a:p>
          <a:p>
            <a:pPr marL="0" indent="0" algn="r">
              <a:buNone/>
            </a:pPr>
            <a:endParaRPr lang="lv-LV" dirty="0"/>
          </a:p>
          <a:p>
            <a:pPr marL="0" indent="0" algn="r">
              <a:buNone/>
            </a:pPr>
            <a:r>
              <a:rPr lang="lv-LV" dirty="0"/>
              <a:t>Stephenie </a:t>
            </a:r>
            <a:r>
              <a:rPr lang="lv-LV" noProof="1"/>
              <a:t>Meyer</a:t>
            </a:r>
            <a:r>
              <a:rPr lang="lv-LV" dirty="0"/>
              <a:t>,  </a:t>
            </a:r>
            <a:r>
              <a:rPr lang="lv-LV" i="1" dirty="0"/>
              <a:t>Twilight</a:t>
            </a:r>
            <a:r>
              <a:rPr lang="en-GB" dirty="0"/>
              <a:t> 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173523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B9ACA-D674-4A08-986B-55C54F3C1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b="1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types of dictations </a:t>
            </a:r>
            <a:br>
              <a:rPr lang="lv-LV" b="1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lv-LV" b="1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lv-LV" sz="2000" noProof="1">
                <a:solidFill>
                  <a:schemeClr val="tx1"/>
                </a:solidFill>
              </a:rPr>
              <a:t>(see a Word Document)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3E0DB-94F7-465C-824D-AE6A6808F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200" noProof="1">
                <a:solidFill>
                  <a:schemeClr val="tx1"/>
                </a:solidFill>
              </a:rPr>
              <a:t>Running dictation</a:t>
            </a:r>
            <a:endParaRPr lang="lv-LV" sz="2200" noProof="1">
              <a:solidFill>
                <a:schemeClr val="tx1"/>
              </a:solidFill>
            </a:endParaRPr>
          </a:p>
          <a:p>
            <a:r>
              <a:rPr lang="en-US" sz="2200" noProof="1">
                <a:solidFill>
                  <a:schemeClr val="tx1"/>
                </a:solidFill>
              </a:rPr>
              <a:t>Shouting dictation</a:t>
            </a:r>
            <a:endParaRPr lang="lv-LV" sz="2200" noProof="1">
              <a:solidFill>
                <a:schemeClr val="tx1"/>
              </a:solidFill>
            </a:endParaRPr>
          </a:p>
          <a:p>
            <a:r>
              <a:rPr lang="lv-LV" sz="2200" noProof="1">
                <a:solidFill>
                  <a:schemeClr val="tx1"/>
                </a:solidFill>
              </a:rPr>
              <a:t>Silent dictation</a:t>
            </a:r>
            <a:endParaRPr lang="en-US" sz="2200" noProof="1">
              <a:solidFill>
                <a:schemeClr val="tx1"/>
              </a:solidFill>
            </a:endParaRPr>
          </a:p>
          <a:p>
            <a:r>
              <a:rPr lang="en-US" sz="2200" noProof="1">
                <a:solidFill>
                  <a:schemeClr val="tx1"/>
                </a:solidFill>
              </a:rPr>
              <a:t>Whistle dictation</a:t>
            </a:r>
            <a:r>
              <a:rPr lang="lv-LV" sz="2200" noProof="1">
                <a:solidFill>
                  <a:schemeClr val="tx1"/>
                </a:solidFill>
              </a:rPr>
              <a:t> (similar to </a:t>
            </a:r>
            <a:r>
              <a:rPr lang="lv-LV" sz="2200" b="1" i="1" noProof="1">
                <a:solidFill>
                  <a:schemeClr val="tx1"/>
                </a:solidFill>
              </a:rPr>
              <a:t>Clapped dictation</a:t>
            </a:r>
            <a:r>
              <a:rPr lang="lv-LV" sz="2200" noProof="1">
                <a:solidFill>
                  <a:schemeClr val="tx1"/>
                </a:solidFill>
              </a:rPr>
              <a:t>)</a:t>
            </a:r>
          </a:p>
          <a:p>
            <a:r>
              <a:rPr lang="en-US" sz="2200" noProof="1">
                <a:solidFill>
                  <a:schemeClr val="tx1"/>
                </a:solidFill>
              </a:rPr>
              <a:t>Dictation with substitution</a:t>
            </a:r>
          </a:p>
          <a:p>
            <a:r>
              <a:rPr lang="en-US" sz="2200" noProof="1">
                <a:solidFill>
                  <a:schemeClr val="tx1"/>
                </a:solidFill>
              </a:rPr>
              <a:t>Letter dictation</a:t>
            </a:r>
          </a:p>
          <a:p>
            <a:r>
              <a:rPr lang="lv-LV" sz="2200" noProof="1">
                <a:solidFill>
                  <a:schemeClr val="tx1"/>
                </a:solidFill>
              </a:rPr>
              <a:t>Correct the mistake dictation</a:t>
            </a:r>
          </a:p>
          <a:p>
            <a:r>
              <a:rPr lang="en-US" sz="2200" noProof="1">
                <a:solidFill>
                  <a:schemeClr val="tx1"/>
                </a:solidFill>
              </a:rPr>
              <a:t>Student controlled dictation</a:t>
            </a:r>
            <a:endParaRPr lang="lv-LV" sz="2200" noProof="1">
              <a:solidFill>
                <a:schemeClr val="tx1"/>
              </a:solidFill>
            </a:endParaRPr>
          </a:p>
          <a:p>
            <a:r>
              <a:rPr lang="lv-LV" sz="2200" noProof="1">
                <a:solidFill>
                  <a:schemeClr val="tx1"/>
                </a:solidFill>
              </a:rPr>
              <a:t>Split dictation</a:t>
            </a:r>
          </a:p>
          <a:p>
            <a:pPr marL="0" indent="0">
              <a:buNone/>
            </a:pPr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913144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78E1B-9DC3-41E8-A18B-AD3BD0827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References</a:t>
            </a:r>
            <a:br>
              <a:rPr lang="lv-LV" dirty="0"/>
            </a:b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AC5F1-5934-4E09-A56B-7AFB6841A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lv-LV" dirty="0">
                <a:solidFill>
                  <a:schemeClr val="tx1"/>
                </a:solidFill>
                <a:hlinkClick r:id="rId2"/>
              </a:rPr>
              <a:t>https://www.onestopenglish.com/ask-the-experts/methodology-using-dictation-in-english-language-teaching/146383.article</a:t>
            </a:r>
            <a:endParaRPr lang="lv-LV" dirty="0">
              <a:solidFill>
                <a:schemeClr val="tx1"/>
              </a:solidFill>
            </a:endParaRPr>
          </a:p>
          <a:p>
            <a:r>
              <a:rPr lang="lv-LV" dirty="0">
                <a:solidFill>
                  <a:schemeClr val="tx1"/>
                </a:solidFill>
                <a:hlinkClick r:id="rId3"/>
              </a:rPr>
              <a:t>https://www.youtube.com/watch?v=C129tL7ka4s</a:t>
            </a:r>
            <a:endParaRPr lang="lv-LV" dirty="0">
              <a:solidFill>
                <a:schemeClr val="tx1"/>
              </a:solidFill>
            </a:endParaRPr>
          </a:p>
          <a:p>
            <a:r>
              <a:rPr lang="lv-LV" dirty="0">
                <a:solidFill>
                  <a:schemeClr val="tx1"/>
                </a:solidFill>
                <a:hlinkClick r:id="rId4"/>
              </a:rPr>
              <a:t>https://www.englishclub.com/listening/dictation.htm</a:t>
            </a:r>
            <a:endParaRPr lang="lv-LV" dirty="0">
              <a:solidFill>
                <a:schemeClr val="tx1"/>
              </a:solidFill>
            </a:endParaRPr>
          </a:p>
          <a:p>
            <a:r>
              <a:rPr lang="lv-LV" dirty="0">
                <a:solidFill>
                  <a:schemeClr val="tx1"/>
                </a:solidFill>
                <a:hlinkClick r:id="rId5"/>
              </a:rPr>
              <a:t>https://www.youtube.com/watch?v=TctIp-xqVck</a:t>
            </a:r>
            <a:endParaRPr lang="lv-LV" dirty="0">
              <a:solidFill>
                <a:schemeClr val="tx1"/>
              </a:solidFill>
            </a:endParaRPr>
          </a:p>
          <a:p>
            <a:r>
              <a:rPr lang="lv-LV" dirty="0">
                <a:solidFill>
                  <a:schemeClr val="tx1"/>
                </a:solidFill>
                <a:hlinkClick r:id="rId6"/>
              </a:rPr>
              <a:t>https://www.teachingenglish.org.uk/article/using-dictation</a:t>
            </a:r>
            <a:endParaRPr lang="lv-LV" dirty="0">
              <a:solidFill>
                <a:schemeClr val="tx1"/>
              </a:solidFill>
            </a:endParaRPr>
          </a:p>
          <a:p>
            <a:r>
              <a:rPr lang="lv-LV" dirty="0">
                <a:solidFill>
                  <a:schemeClr val="tx1"/>
                </a:solidFill>
                <a:hlinkClick r:id="rId7"/>
              </a:rPr>
              <a:t>https://www.vocabulary.com/articles/blogexcerpts/the-cupertino-effect-and-other-tech-neologisms/</a:t>
            </a:r>
            <a:endParaRPr lang="lv-LV" dirty="0">
              <a:solidFill>
                <a:schemeClr val="tx1"/>
              </a:solidFill>
            </a:endParaRPr>
          </a:p>
          <a:p>
            <a:r>
              <a:rPr lang="lv-LV" dirty="0">
                <a:solidFill>
                  <a:schemeClr val="tx1"/>
                </a:solidFill>
                <a:hlinkClick r:id="rId8"/>
              </a:rPr>
              <a:t>https://www.englishintaiwan.com/teacher-resources/resources-for-teachers-in-the-esl-and-tefl-classroom/dictation-activities-by-hall-houston</a:t>
            </a:r>
            <a:endParaRPr lang="lv-LV" dirty="0">
              <a:solidFill>
                <a:schemeClr val="tx1"/>
              </a:solidFill>
            </a:endParaRPr>
          </a:p>
          <a:p>
            <a:r>
              <a:rPr lang="lv-LV" dirty="0">
                <a:solidFill>
                  <a:schemeClr val="tx1"/>
                </a:solidFill>
                <a:hlinkClick r:id="rId9"/>
              </a:rPr>
              <a:t>https://eslgames.com/esl-dictation-activities/</a:t>
            </a:r>
            <a:endParaRPr lang="lv-LV" dirty="0">
              <a:solidFill>
                <a:schemeClr val="tx1"/>
              </a:solidFill>
            </a:endParaRPr>
          </a:p>
          <a:p>
            <a:r>
              <a:rPr lang="lv-LV" dirty="0">
                <a:solidFill>
                  <a:schemeClr val="tx1"/>
                </a:solidFill>
                <a:hlinkClick r:id="rId10"/>
              </a:rPr>
              <a:t>https://www.teach-this.com/ideas/dictations</a:t>
            </a:r>
            <a:endParaRPr lang="lv-LV" dirty="0">
              <a:solidFill>
                <a:schemeClr val="tx1"/>
              </a:solidFill>
            </a:endParaRPr>
          </a:p>
          <a:p>
            <a:r>
              <a:rPr lang="lv-LV" dirty="0">
                <a:solidFill>
                  <a:schemeClr val="tx1"/>
                </a:solidFill>
                <a:hlinkClick r:id="rId11"/>
              </a:rPr>
              <a:t>https://readingmatrix.com/articles/jacobs_small/article.pdf</a:t>
            </a:r>
            <a:endParaRPr lang="lv-LV" dirty="0">
              <a:solidFill>
                <a:schemeClr val="tx1"/>
              </a:solidFill>
            </a:endParaRPr>
          </a:p>
          <a:p>
            <a:r>
              <a:rPr lang="lv-LV" dirty="0">
                <a:solidFill>
                  <a:schemeClr val="tx1"/>
                </a:solidFill>
              </a:rPr>
              <a:t>https://ealdaylight.com/split-dictation/</a:t>
            </a:r>
          </a:p>
          <a:p>
            <a:pPr marL="0" indent="0">
              <a:buNone/>
            </a:pPr>
            <a:endParaRPr lang="lv-LV" dirty="0"/>
          </a:p>
          <a:p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634937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7967D-3CFB-4408-9DE5-397D8D827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your associations with the word ‘dictation’? </a:t>
            </a:r>
            <a:br>
              <a:rPr lang="lv-LV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lv-LV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E3AB7-5F50-4621-AFAE-E63457A26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0973" y="3858764"/>
            <a:ext cx="7280160" cy="2180823"/>
          </a:xfrm>
        </p:spPr>
        <p:txBody>
          <a:bodyPr/>
          <a:lstStyle/>
          <a:p>
            <a:pPr marL="0" indent="0">
              <a:buNone/>
            </a:pPr>
            <a:r>
              <a:rPr lang="lv-LV" dirty="0"/>
              <a:t>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FFDCAA-605E-4580-A8A9-3D7DAA2251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1728" y="1905000"/>
            <a:ext cx="4438650" cy="443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943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D738C-5116-4D3A-8AEC-D50FB6614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Dictation is seen by many teachers as </a:t>
            </a:r>
            <a:br>
              <a:rPr lang="lv-LV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lv-LV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36CE5-DAF1-4EDC-A042-F90025E4A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old-fashioned, </a:t>
            </a:r>
            <a:endParaRPr lang="lv-LV" sz="3600" dirty="0"/>
          </a:p>
          <a:p>
            <a:r>
              <a:rPr lang="en-US" sz="3600" dirty="0"/>
              <a:t>a relic of the grammar-translation method </a:t>
            </a:r>
            <a:endParaRPr lang="lv-LV" sz="3600" dirty="0"/>
          </a:p>
          <a:p>
            <a:r>
              <a:rPr lang="en-US" sz="3600" dirty="0"/>
              <a:t>dull</a:t>
            </a:r>
            <a:endParaRPr lang="lv-LV" sz="3600" dirty="0"/>
          </a:p>
          <a:p>
            <a:r>
              <a:rPr lang="en-US" sz="3600" dirty="0"/>
              <a:t>uncommunicative</a:t>
            </a:r>
            <a:endParaRPr lang="lv-LV" sz="3600" dirty="0"/>
          </a:p>
        </p:txBody>
      </p:sp>
    </p:spTree>
    <p:extLst>
      <p:ext uri="{BB962C8B-B14F-4D97-AF65-F5344CB8AC3E}">
        <p14:creationId xmlns:p14="http://schemas.microsoft.com/office/powerpoint/2010/main" val="3540078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8CD5F-5F54-43D4-8CAC-42EE14E75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noProof="1">
                <a:solidFill>
                  <a:srgbClr val="FF0000"/>
                </a:solidFill>
              </a:rPr>
              <a:t>What are the benefits of a </a:t>
            </a:r>
            <a:r>
              <a:rPr lang="en-US" b="1" i="1" noProof="1">
                <a:solidFill>
                  <a:srgbClr val="FF0000"/>
                </a:solidFill>
              </a:rPr>
              <a:t>dictation</a:t>
            </a:r>
            <a:r>
              <a:rPr lang="en-US" b="1" noProof="1">
                <a:solidFill>
                  <a:srgbClr val="FF0000"/>
                </a:solidFill>
              </a:rPr>
              <a:t> method?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C6B40-D027-4CEC-AEAF-B1422960E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noProof="1"/>
              <a:t>Write your ideas in the chat.</a:t>
            </a:r>
          </a:p>
          <a:p>
            <a:endParaRPr lang="lv-LV" dirty="0"/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18363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FB599-3E1E-4FD1-885C-10DD3AAC2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british_council"/>
              </a:rPr>
              <a:t>Why do it?</a:t>
            </a:r>
            <a:br>
              <a:rPr lang="en-US" dirty="0">
                <a:solidFill>
                  <a:srgbClr val="000000"/>
                </a:solidFill>
                <a:latin typeface="british_council"/>
              </a:rPr>
            </a:b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98D71-C8F9-4671-9FE4-36025AE2F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an extremely versatile activity </a:t>
            </a:r>
            <a:endParaRPr lang="lv-LV" sz="2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lv-LV" sz="2800" dirty="0">
                <a:solidFill>
                  <a:schemeClr val="tx1"/>
                </a:solidFill>
              </a:rPr>
              <a:t>improves </a:t>
            </a:r>
            <a:r>
              <a:rPr lang="en-US" sz="2800" dirty="0">
                <a:solidFill>
                  <a:schemeClr val="tx1"/>
                </a:solidFill>
              </a:rPr>
              <a:t>listening and writing skills </a:t>
            </a:r>
            <a:r>
              <a:rPr lang="lv-LV" sz="2800" dirty="0">
                <a:solidFill>
                  <a:schemeClr val="tx1"/>
                </a:solidFill>
              </a:rPr>
              <a:t>(including punctuation and spelling)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sz="2800" dirty="0">
                <a:solidFill>
                  <a:schemeClr val="tx1"/>
                </a:solidFill>
              </a:rPr>
              <a:t>c</a:t>
            </a:r>
            <a:r>
              <a:rPr lang="en-US" sz="2800" dirty="0">
                <a:solidFill>
                  <a:schemeClr val="tx1"/>
                </a:solidFill>
              </a:rPr>
              <a:t>an be done with any level</a:t>
            </a:r>
            <a:r>
              <a:rPr lang="lv-LV" sz="2800" dirty="0">
                <a:solidFill>
                  <a:schemeClr val="tx1"/>
                </a:solidFill>
              </a:rPr>
              <a:t> including a </a:t>
            </a:r>
            <a:r>
              <a:rPr lang="en-US" sz="2800" dirty="0">
                <a:solidFill>
                  <a:schemeClr val="tx1"/>
                </a:solidFill>
              </a:rPr>
              <a:t>multi-level class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sz="2800" dirty="0">
                <a:solidFill>
                  <a:schemeClr val="tx1"/>
                </a:solidFill>
              </a:rPr>
              <a:t>u</a:t>
            </a:r>
            <a:r>
              <a:rPr lang="en-US" sz="2800" dirty="0">
                <a:solidFill>
                  <a:schemeClr val="tx1"/>
                </a:solidFill>
              </a:rPr>
              <a:t>sually require</a:t>
            </a:r>
            <a:r>
              <a:rPr lang="lv-LV" sz="2800" dirty="0">
                <a:solidFill>
                  <a:schemeClr val="tx1"/>
                </a:solidFill>
              </a:rPr>
              <a:t>s</a:t>
            </a:r>
            <a:r>
              <a:rPr lang="en-US" sz="2800" dirty="0">
                <a:solidFill>
                  <a:schemeClr val="tx1"/>
                </a:solidFill>
              </a:rPr>
              <a:t> very little preparation and photocopyin</a:t>
            </a:r>
            <a:r>
              <a:rPr lang="lv-LV" sz="2800" dirty="0">
                <a:solidFill>
                  <a:schemeClr val="tx1"/>
                </a:solidFill>
              </a:rPr>
              <a:t>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sz="2800" dirty="0">
                <a:solidFill>
                  <a:schemeClr val="tx1"/>
                </a:solidFill>
              </a:rPr>
              <a:t>fun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sz="2800" dirty="0">
                <a:solidFill>
                  <a:schemeClr val="tx1"/>
                </a:solidFill>
              </a:rPr>
              <a:t>facilitates students’ autonomy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british_council"/>
            </a:endParaRPr>
          </a:p>
          <a:p>
            <a:pPr marL="0" indent="0">
              <a:buNone/>
            </a:pPr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814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5678B-3B23-40CE-879B-D65DC6B34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Extreme dictogloss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5E766-895C-44C3-B809-A9F9BA062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1864" y="2041864"/>
            <a:ext cx="10048675" cy="3869358"/>
          </a:xfrm>
        </p:spPr>
        <p:txBody>
          <a:bodyPr/>
          <a:lstStyle/>
          <a:p>
            <a:pPr marL="0" indent="0">
              <a:buNone/>
            </a:pPr>
            <a:r>
              <a:rPr lang="en-US" sz="3600" b="1" noProof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Cupertino E</a:t>
            </a:r>
            <a:r>
              <a:rPr lang="lv-LV" sz="3600" b="1" noProof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rrors</a:t>
            </a:r>
          </a:p>
          <a:p>
            <a:pPr marL="0" indent="0">
              <a:buNone/>
            </a:pPr>
            <a:endParaRPr lang="lv-LV" noProof="1"/>
          </a:p>
          <a:p>
            <a:pPr marL="0" indent="0">
              <a:buNone/>
            </a:pPr>
            <a:endParaRPr lang="lv-LV" noProof="1"/>
          </a:p>
          <a:p>
            <a:pPr marL="0" indent="0">
              <a:buNone/>
            </a:pPr>
            <a:endParaRPr lang="lv-LV" noProof="1"/>
          </a:p>
          <a:p>
            <a:pPr marL="0" indent="0">
              <a:buNone/>
            </a:pPr>
            <a:r>
              <a:rPr lang="en-US" sz="1400" noProof="1"/>
              <a:t>https://www.vocabulary.com/articles/blogexcerpts/the-cupertino-effect-and-other-tech-neologisms/</a:t>
            </a:r>
          </a:p>
          <a:p>
            <a:pPr marL="0" indent="0">
              <a:buNone/>
            </a:pPr>
            <a:endParaRPr lang="lv-LV" sz="1400" dirty="0"/>
          </a:p>
        </p:txBody>
      </p:sp>
    </p:spTree>
    <p:extLst>
      <p:ext uri="{BB962C8B-B14F-4D97-AF65-F5344CB8AC3E}">
        <p14:creationId xmlns:p14="http://schemas.microsoft.com/office/powerpoint/2010/main" val="3996826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dictogloss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4800" dirty="0"/>
              <a:t>Scrambled Sentence Dictogloss </a:t>
            </a:r>
          </a:p>
          <a:p>
            <a:r>
              <a:rPr lang="lv-LV" sz="4800" dirty="0"/>
              <a:t>Elaboration Dictogloss</a:t>
            </a:r>
          </a:p>
        </p:txBody>
      </p:sp>
    </p:spTree>
    <p:extLst>
      <p:ext uri="{BB962C8B-B14F-4D97-AF65-F5344CB8AC3E}">
        <p14:creationId xmlns:p14="http://schemas.microsoft.com/office/powerpoint/2010/main" val="105975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Scrambled sentence dictogloss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v-LV" sz="2800" dirty="0"/>
              <a:t>The teacher jumbles the sentences of the text before reading it to students.</a:t>
            </a:r>
          </a:p>
          <a:p>
            <a:r>
              <a:rPr lang="lv-LV" sz="2800" dirty="0"/>
              <a:t> Ss write down the text in the given order.</a:t>
            </a:r>
          </a:p>
          <a:p>
            <a:r>
              <a:rPr lang="lv-LV" sz="2800" dirty="0"/>
              <a:t>Ss work together to put the sentences in the text into a logical order. </a:t>
            </a:r>
          </a:p>
          <a:p>
            <a:r>
              <a:rPr lang="lv-LV" sz="2800" dirty="0"/>
              <a:t>When analyzing students’ reconstructions, the class may decide that there is more than one possible correct order. 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917687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Elaboration dictogloss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lv-LV" dirty="0"/>
              <a:t>For instance, part of the text read by the teacher might be: </a:t>
            </a:r>
          </a:p>
          <a:p>
            <a:pPr marL="0" indent="0" algn="ctr">
              <a:buNone/>
            </a:pPr>
            <a:r>
              <a:rPr lang="lv-LV" i="1" dirty="0"/>
              <a:t>Today, many students use bicycles</a:t>
            </a:r>
            <a:r>
              <a:rPr lang="lv-LV" dirty="0"/>
              <a:t>. </a:t>
            </a:r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r>
              <a:rPr lang="lv-LV" dirty="0"/>
              <a:t>1. Students could simply elaborate by adding a word or two:</a:t>
            </a:r>
          </a:p>
          <a:p>
            <a:pPr marL="0" indent="0">
              <a:buNone/>
            </a:pPr>
            <a:r>
              <a:rPr lang="lv-LV" dirty="0"/>
              <a:t> </a:t>
            </a:r>
          </a:p>
          <a:p>
            <a:pPr marL="0" indent="0" algn="ctr">
              <a:buNone/>
            </a:pPr>
            <a:r>
              <a:rPr lang="lv-LV" i="1" dirty="0"/>
              <a:t>Today, many </a:t>
            </a:r>
            <a:r>
              <a:rPr lang="lv-LV" b="1" i="1" dirty="0"/>
              <a:t>Japanese</a:t>
            </a:r>
            <a:r>
              <a:rPr lang="lv-LV" i="1" dirty="0"/>
              <a:t> </a:t>
            </a:r>
            <a:r>
              <a:rPr lang="lv-LV" b="1" i="1" dirty="0"/>
              <a:t>college</a:t>
            </a:r>
            <a:r>
              <a:rPr lang="lv-LV" i="1" dirty="0"/>
              <a:t> students use bicycles</a:t>
            </a:r>
            <a:r>
              <a:rPr lang="lv-LV" dirty="0"/>
              <a:t>. </a:t>
            </a:r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r>
              <a:rPr lang="lv-LV" dirty="0"/>
              <a:t>2. Or, a sentence or two could be added:</a:t>
            </a:r>
          </a:p>
          <a:p>
            <a:pPr marL="0" indent="0">
              <a:buNone/>
            </a:pPr>
            <a:endParaRPr lang="lv-LV" dirty="0"/>
          </a:p>
          <a:p>
            <a:pPr marL="0" indent="0" algn="ctr">
              <a:buNone/>
            </a:pPr>
            <a:r>
              <a:rPr lang="lv-LV" dirty="0"/>
              <a:t> </a:t>
            </a:r>
            <a:r>
              <a:rPr lang="lv-LV" i="1" dirty="0"/>
              <a:t>Today, many students use bicycles</a:t>
            </a:r>
            <a:r>
              <a:rPr lang="lv-LV" dirty="0"/>
              <a:t>. </a:t>
            </a:r>
          </a:p>
          <a:p>
            <a:pPr marL="0" indent="0" algn="ctr">
              <a:buNone/>
            </a:pPr>
            <a:r>
              <a:rPr lang="lv-LV" b="1" i="1" dirty="0"/>
              <a:t>This reduces air pollution and helps students stay fit. However, bicycle riding in a crowded city can be dangerous</a:t>
            </a:r>
            <a:r>
              <a:rPr lang="lv-LV" dirty="0"/>
              <a:t>.</a:t>
            </a:r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61946603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641</TotalTime>
  <Words>664</Words>
  <Application>Microsoft Office PowerPoint</Application>
  <PresentationFormat>Widescreen</PresentationFormat>
  <Paragraphs>92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british_council</vt:lpstr>
      <vt:lpstr>Calibri</vt:lpstr>
      <vt:lpstr>Century Gothic</vt:lpstr>
      <vt:lpstr>Wingdings</vt:lpstr>
      <vt:lpstr>Wingdings 3</vt:lpstr>
      <vt:lpstr>Wisp</vt:lpstr>
      <vt:lpstr>DICTATIONS</vt:lpstr>
      <vt:lpstr>What are your associations with the word ‘dictation’?  </vt:lpstr>
      <vt:lpstr>Dictation is seen by many teachers as  </vt:lpstr>
      <vt:lpstr>What are the benefits of a dictation method?</vt:lpstr>
      <vt:lpstr>Why do it? </vt:lpstr>
      <vt:lpstr>Extreme dictogloss</vt:lpstr>
      <vt:lpstr>Other dictogloss variations</vt:lpstr>
      <vt:lpstr>Scrambled sentence dictogloss</vt:lpstr>
      <vt:lpstr>Elaboration dictogloss</vt:lpstr>
      <vt:lpstr>PowerPoint Presentation</vt:lpstr>
      <vt:lpstr>Opinion dictation </vt:lpstr>
      <vt:lpstr>Online dictation  (to facilitate learners’autonomy) </vt:lpstr>
      <vt:lpstr>Clapped dictation</vt:lpstr>
      <vt:lpstr>Other types of dictations   (see a Word Document)</vt:lpstr>
      <vt:lpstr>References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DICTATION</dc:title>
  <dc:creator>Jūlija Očeretnaja</dc:creator>
  <cp:lastModifiedBy>Jūlija Očeretnaja</cp:lastModifiedBy>
  <cp:revision>39</cp:revision>
  <dcterms:created xsi:type="dcterms:W3CDTF">2021-10-25T13:18:11Z</dcterms:created>
  <dcterms:modified xsi:type="dcterms:W3CDTF">2022-03-18T11:01:07Z</dcterms:modified>
</cp:coreProperties>
</file>